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3" r:id="rId7"/>
    <p:sldId id="272" r:id="rId8"/>
    <p:sldId id="264" r:id="rId9"/>
    <p:sldId id="265" r:id="rId10"/>
    <p:sldId id="266" r:id="rId11"/>
    <p:sldId id="267" r:id="rId12"/>
    <p:sldId id="273" r:id="rId13"/>
    <p:sldId id="274" r:id="rId14"/>
    <p:sldId id="276" r:id="rId15"/>
    <p:sldId id="277" r:id="rId16"/>
    <p:sldId id="268" r:id="rId17"/>
    <p:sldId id="269" r:id="rId18"/>
    <p:sldId id="270" r:id="rId19"/>
    <p:sldId id="275" r:id="rId20"/>
    <p:sldId id="278"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6EC8A06-4B3F-4506-9EE1-3502409454AA}" type="datetimeFigureOut">
              <a:rPr lang="ru-RU" smtClean="0"/>
              <a:pPr/>
              <a:t>26.03.2013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77CCA02-43F1-410C-ACEF-F3E161F62C4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EC8A06-4B3F-4506-9EE1-3502409454AA}" type="datetimeFigureOut">
              <a:rPr lang="ru-RU" smtClean="0"/>
              <a:pPr/>
              <a:t>26.03.2013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7CCA02-43F1-410C-ACEF-F3E161F62C44}"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hyperlink" Target="http://som.fio.ru/" TargetMode="External"/><Relationship Id="rId2" Type="http://schemas.openxmlformats.org/officeDocument/2006/relationships/hyperlink" Target="http://www.edu.ru/" TargetMode="External"/><Relationship Id="rId1" Type="http://schemas.openxmlformats.org/officeDocument/2006/relationships/slideLayout" Target="../slideLayouts/slideLayout6.xml"/><Relationship Id="rId4" Type="http://schemas.openxmlformats.org/officeDocument/2006/relationships/hyperlink" Target="http://catalog.alledu.ru/"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440378"/>
          </a:xfrm>
        </p:spPr>
        <p:txBody>
          <a:bodyPr>
            <a:normAutofit/>
          </a:bodyPr>
          <a:lstStyle/>
          <a:p>
            <a:r>
              <a:rPr lang="ru-RU" sz="2000" b="1" dirty="0" smtClean="0">
                <a:solidFill>
                  <a:schemeClr val="bg1"/>
                </a:solidFill>
                <a:latin typeface="Times New Roman" pitchFamily="18" charset="0"/>
                <a:cs typeface="Times New Roman" pitchFamily="18" charset="0"/>
              </a:rPr>
              <a:t>7 класс. </a:t>
            </a:r>
            <a:r>
              <a:rPr lang="en-US" sz="2000" b="1" dirty="0" smtClean="0">
                <a:solidFill>
                  <a:schemeClr val="bg1"/>
                </a:solidFill>
                <a:latin typeface="Times New Roman" pitchFamily="18" charset="0"/>
                <a:cs typeface="Times New Roman" pitchFamily="18" charset="0"/>
              </a:rPr>
              <a:t>I</a:t>
            </a:r>
            <a:r>
              <a:rPr lang="ru-RU" sz="2000" b="1" dirty="0" smtClean="0">
                <a:solidFill>
                  <a:schemeClr val="bg1"/>
                </a:solidFill>
                <a:latin typeface="Times New Roman" pitchFamily="18" charset="0"/>
                <a:cs typeface="Times New Roman" pitchFamily="18" charset="0"/>
              </a:rPr>
              <a:t> четверть. Изображение фигуры человека и образ человека.</a:t>
            </a:r>
            <a:r>
              <a:rPr lang="ru-RU" sz="2000" dirty="0" smtClean="0">
                <a:solidFill>
                  <a:schemeClr val="bg1"/>
                </a:solidFill>
                <a:latin typeface="Times New Roman" pitchFamily="18" charset="0"/>
                <a:cs typeface="Times New Roman" pitchFamily="18" charset="0"/>
              </a:rPr>
              <a:t/>
            </a:r>
            <a:br>
              <a:rPr lang="ru-RU" sz="2000" dirty="0" smtClean="0">
                <a:solidFill>
                  <a:schemeClr val="bg1"/>
                </a:solidFill>
                <a:latin typeface="Times New Roman" pitchFamily="18" charset="0"/>
                <a:cs typeface="Times New Roman" pitchFamily="18" charset="0"/>
              </a:rPr>
            </a:br>
            <a:r>
              <a:rPr lang="ru-RU" sz="2000" dirty="0" smtClean="0">
                <a:solidFill>
                  <a:schemeClr val="bg1"/>
                </a:solidFill>
                <a:latin typeface="Times New Roman" pitchFamily="18" charset="0"/>
                <a:cs typeface="Times New Roman" pitchFamily="18" charset="0"/>
              </a:rPr>
              <a:t/>
            </a:r>
            <a:br>
              <a:rPr lang="ru-RU" sz="2000" dirty="0" smtClean="0">
                <a:solidFill>
                  <a:schemeClr val="bg1"/>
                </a:solidFill>
                <a:latin typeface="Times New Roman" pitchFamily="18" charset="0"/>
                <a:cs typeface="Times New Roman" pitchFamily="18" charset="0"/>
              </a:rPr>
            </a:br>
            <a:r>
              <a:rPr lang="ru-RU" sz="2000" b="1" smtClean="0">
                <a:solidFill>
                  <a:schemeClr val="bg1"/>
                </a:solidFill>
                <a:latin typeface="Times New Roman" pitchFamily="18" charset="0"/>
                <a:cs typeface="Times New Roman" pitchFamily="18" charset="0"/>
              </a:rPr>
              <a:t>Урок </a:t>
            </a:r>
            <a:r>
              <a:rPr lang="ru-RU" sz="2000" b="1" smtClean="0">
                <a:solidFill>
                  <a:schemeClr val="bg1"/>
                </a:solidFill>
                <a:latin typeface="Times New Roman" pitchFamily="18" charset="0"/>
                <a:cs typeface="Times New Roman" pitchFamily="18" charset="0"/>
              </a:rPr>
              <a:t>6 -7. </a:t>
            </a:r>
            <a:r>
              <a:rPr lang="ru-RU" sz="2000" b="1" dirty="0" smtClean="0">
                <a:solidFill>
                  <a:schemeClr val="bg1"/>
                </a:solidFill>
                <a:latin typeface="Times New Roman" pitchFamily="18" charset="0"/>
                <a:cs typeface="Times New Roman" pitchFamily="18" charset="0"/>
              </a:rPr>
              <a:t>Набросок фигуры человека с натуры.</a:t>
            </a:r>
            <a:r>
              <a:rPr lang="ru-RU" sz="2000" dirty="0" smtClean="0">
                <a:solidFill>
                  <a:schemeClr val="bg1"/>
                </a:solidFill>
                <a:latin typeface="Times New Roman" pitchFamily="18" charset="0"/>
                <a:cs typeface="Times New Roman" pitchFamily="18" charset="0"/>
              </a:rPr>
              <a:t/>
            </a:r>
            <a:br>
              <a:rPr lang="ru-RU" sz="2000" dirty="0" smtClean="0">
                <a:solidFill>
                  <a:schemeClr val="bg1"/>
                </a:solidFill>
                <a:latin typeface="Times New Roman" pitchFamily="18" charset="0"/>
                <a:cs typeface="Times New Roman" pitchFamily="18" charset="0"/>
              </a:rPr>
            </a:br>
            <a:r>
              <a:rPr lang="ru-RU" sz="2400" dirty="0" smtClean="0">
                <a:solidFill>
                  <a:schemeClr val="bg1"/>
                </a:solidFill>
              </a:rPr>
              <a:t/>
            </a:r>
            <a:br>
              <a:rPr lang="ru-RU" sz="2400" dirty="0" smtClean="0">
                <a:solidFill>
                  <a:schemeClr val="bg1"/>
                </a:solidFill>
              </a:rPr>
            </a:br>
            <a:r>
              <a:rPr lang="ru-RU" sz="2400" dirty="0" smtClean="0">
                <a:solidFill>
                  <a:schemeClr val="bg1"/>
                </a:solidFill>
                <a:latin typeface="Times New Roman" pitchFamily="18" charset="0"/>
                <a:cs typeface="Times New Roman" pitchFamily="18" charset="0"/>
              </a:rPr>
              <a:t/>
            </a:r>
            <a:br>
              <a:rPr lang="ru-RU" sz="2400" dirty="0" smtClean="0">
                <a:solidFill>
                  <a:schemeClr val="bg1"/>
                </a:solidFill>
                <a:latin typeface="Times New Roman" pitchFamily="18" charset="0"/>
                <a:cs typeface="Times New Roman" pitchFamily="18" charset="0"/>
              </a:rPr>
            </a:br>
            <a:r>
              <a:rPr lang="ru-RU" sz="2400" b="1" i="1" dirty="0" smtClean="0">
                <a:solidFill>
                  <a:schemeClr val="bg1"/>
                </a:solidFill>
                <a:latin typeface="Times New Roman" pitchFamily="18" charset="0"/>
                <a:cs typeface="Times New Roman" pitchFamily="18" charset="0"/>
              </a:rPr>
              <a:t/>
            </a:r>
            <a:br>
              <a:rPr lang="ru-RU" sz="2400" b="1" i="1" dirty="0" smtClean="0">
                <a:solidFill>
                  <a:schemeClr val="bg1"/>
                </a:solidFill>
                <a:latin typeface="Times New Roman" pitchFamily="18" charset="0"/>
                <a:cs typeface="Times New Roman" pitchFamily="18" charset="0"/>
              </a:rPr>
            </a:br>
            <a:r>
              <a:rPr lang="ru-RU" sz="2400" i="1" dirty="0" smtClean="0">
                <a:solidFill>
                  <a:schemeClr val="bg1"/>
                </a:solidFill>
                <a:latin typeface="Times New Roman" pitchFamily="18" charset="0"/>
                <a:cs typeface="Times New Roman" pitchFamily="18" charset="0"/>
              </a:rPr>
              <a:t>Приложение к урок.</a:t>
            </a:r>
            <a:r>
              <a:rPr lang="ru-RU" sz="2400" b="1" dirty="0" smtClean="0">
                <a:solidFill>
                  <a:schemeClr val="bg1"/>
                </a:solidFill>
                <a:latin typeface="Times New Roman" pitchFamily="18" charset="0"/>
                <a:cs typeface="Times New Roman" pitchFamily="18" charset="0"/>
              </a:rPr>
              <a:t> </a:t>
            </a:r>
            <a:br>
              <a:rPr lang="ru-RU" sz="2400" b="1" dirty="0" smtClean="0">
                <a:solidFill>
                  <a:schemeClr val="bg1"/>
                </a:solidFill>
                <a:latin typeface="Times New Roman" pitchFamily="18" charset="0"/>
                <a:cs typeface="Times New Roman" pitchFamily="18" charset="0"/>
              </a:rPr>
            </a:br>
            <a:r>
              <a:rPr lang="ru-RU" sz="2400" b="1" i="1" dirty="0" smtClean="0">
                <a:solidFill>
                  <a:schemeClr val="bg1"/>
                </a:solidFill>
                <a:latin typeface="Times New Roman" pitchFamily="18" charset="0"/>
                <a:cs typeface="Times New Roman" pitchFamily="18" charset="0"/>
              </a:rPr>
              <a:t>“</a:t>
            </a:r>
            <a:r>
              <a:rPr lang="ru-RU" sz="2400"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Быстрый рисунок!</a:t>
            </a:r>
            <a:r>
              <a:rPr lang="ru-RU" sz="2400" b="1" i="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
            </a:r>
            <a:br>
              <a:rPr lang="ru-RU" sz="2400" b="1" dirty="0" smtClean="0">
                <a:solidFill>
                  <a:schemeClr val="bg1"/>
                </a:solidFill>
                <a:latin typeface="Times New Roman" pitchFamily="18" charset="0"/>
                <a:cs typeface="Times New Roman" pitchFamily="18" charset="0"/>
              </a:rPr>
            </a:br>
            <a:endParaRPr lang="ru-RU" sz="2400" dirty="0">
              <a:solidFill>
                <a:schemeClr val="bg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368544"/>
          </a:xfrm>
        </p:spPr>
        <p:txBody>
          <a:bodyPr>
            <a:normAutofit/>
          </a:bodyPr>
          <a:lstStyle/>
          <a:p>
            <a:pPr algn="l"/>
            <a:r>
              <a:rPr lang="ru-RU" sz="2000" b="1" dirty="0">
                <a:latin typeface="Times New Roman" pitchFamily="18" charset="0"/>
                <a:cs typeface="Times New Roman" pitchFamily="18" charset="0"/>
              </a:rPr>
              <a:t>Образцом мастерского сочетания линий и штрихов в наброске можно считать многие рисунки </a:t>
            </a:r>
            <a:r>
              <a:rPr lang="ru-RU" sz="2000" b="1" dirty="0">
                <a:solidFill>
                  <a:schemeClr val="bg1"/>
                </a:solidFill>
                <a:latin typeface="Times New Roman" pitchFamily="18" charset="0"/>
                <a:cs typeface="Times New Roman" pitchFamily="18" charset="0"/>
              </a:rPr>
              <a:t>Ван </a:t>
            </a:r>
            <a:r>
              <a:rPr lang="ru-RU" sz="2000" b="1" dirty="0" err="1">
                <a:solidFill>
                  <a:schemeClr val="bg1"/>
                </a:solidFill>
                <a:latin typeface="Times New Roman" pitchFamily="18" charset="0"/>
                <a:cs typeface="Times New Roman" pitchFamily="18" charset="0"/>
              </a:rPr>
              <a:t>Гога</a:t>
            </a:r>
            <a:r>
              <a:rPr lang="ru-RU" sz="2000" b="1" dirty="0">
                <a:solidFill>
                  <a:schemeClr val="bg1"/>
                </a:solidFill>
                <a:latin typeface="Times New Roman" pitchFamily="18" charset="0"/>
                <a:cs typeface="Times New Roman" pitchFamily="18" charset="0"/>
              </a:rPr>
              <a:t> </a:t>
            </a:r>
            <a:r>
              <a:rPr lang="ru-RU" sz="2000" b="1" dirty="0">
                <a:latin typeface="Times New Roman" pitchFamily="18" charset="0"/>
                <a:cs typeface="Times New Roman" pitchFamily="18" charset="0"/>
              </a:rPr>
              <a:t>(1853 -- 1890). Как правило, в его рисунках мы видим четко выраженные штрихи, подчеркивающие направление и пластику формы, фактуру изображаемых объектов, их тональные контрасты в сочетании с гибкими, иногда охватывающими весь абрис объекта линиями</a:t>
            </a:r>
            <a:r>
              <a:rPr lang="ru-RU" sz="2000" b="1" dirty="0" smtClean="0">
                <a:latin typeface="Times New Roman" pitchFamily="18" charset="0"/>
                <a:cs typeface="Times New Roman" pitchFamily="18" charset="0"/>
              </a:rPr>
              <a:t>.</a:t>
            </a:r>
            <a:br>
              <a:rPr lang="ru-RU" sz="2000" b="1" dirty="0" smtClean="0">
                <a:latin typeface="Times New Roman" pitchFamily="18" charset="0"/>
                <a:cs typeface="Times New Roman" pitchFamily="18" charset="0"/>
              </a:rPr>
            </a:br>
            <a:r>
              <a:rPr lang="ru-RU" sz="2000" b="1" i="1" dirty="0" smtClean="0">
                <a:solidFill>
                  <a:schemeClr val="bg1"/>
                </a:solidFill>
                <a:latin typeface="Times New Roman" pitchFamily="18" charset="0"/>
                <a:cs typeface="Times New Roman" pitchFamily="18" charset="0"/>
              </a:rPr>
              <a:t>      </a:t>
            </a:r>
            <a:r>
              <a:rPr lang="en-US" sz="2000" b="1" i="1" dirty="0" smtClean="0">
                <a:solidFill>
                  <a:schemeClr val="bg1"/>
                </a:solidFill>
                <a:latin typeface="Times New Roman" pitchFamily="18" charset="0"/>
                <a:cs typeface="Times New Roman" pitchFamily="18" charset="0"/>
              </a:rPr>
              <a:t>“</a:t>
            </a:r>
            <a:r>
              <a:rPr lang="ru-RU" sz="2000" b="1" i="1" dirty="0" smtClean="0">
                <a:solidFill>
                  <a:schemeClr val="bg1"/>
                </a:solidFill>
                <a:latin typeface="Times New Roman" pitchFamily="18" charset="0"/>
                <a:cs typeface="Times New Roman" pitchFamily="18" charset="0"/>
              </a:rPr>
              <a:t>Из писем.</a:t>
            </a:r>
            <a:r>
              <a:rPr lang="en-US" sz="2000" b="1" i="1" dirty="0" smtClean="0">
                <a:solidFill>
                  <a:schemeClr val="bg1"/>
                </a:solidFill>
                <a:latin typeface="Times New Roman" pitchFamily="18" charset="0"/>
                <a:cs typeface="Times New Roman" pitchFamily="18" charset="0"/>
              </a:rPr>
              <a:t>”</a:t>
            </a:r>
            <a:r>
              <a:rPr lang="ru-RU" sz="2000" b="1" i="1" dirty="0" smtClean="0">
                <a:solidFill>
                  <a:schemeClr val="bg1"/>
                </a:solidFill>
                <a:latin typeface="Times New Roman" pitchFamily="18" charset="0"/>
                <a:cs typeface="Times New Roman" pitchFamily="18" charset="0"/>
              </a:rPr>
              <a:t>                                             </a:t>
            </a:r>
            <a:r>
              <a:rPr lang="en-US" sz="2000" b="1" i="1" dirty="0" smtClean="0">
                <a:solidFill>
                  <a:schemeClr val="bg1"/>
                </a:solidFill>
                <a:latin typeface="Times New Roman" pitchFamily="18" charset="0"/>
                <a:cs typeface="Times New Roman" pitchFamily="18" charset="0"/>
              </a:rPr>
              <a:t>“</a:t>
            </a:r>
            <a:r>
              <a:rPr lang="ru-RU" sz="2000" b="1" i="1" dirty="0" smtClean="0">
                <a:solidFill>
                  <a:schemeClr val="bg1"/>
                </a:solidFill>
                <a:latin typeface="Times New Roman" pitchFamily="18" charset="0"/>
                <a:cs typeface="Times New Roman" pitchFamily="18" charset="0"/>
              </a:rPr>
              <a:t>Селянин в поле</a:t>
            </a:r>
            <a:r>
              <a:rPr lang="en-US" sz="2000" b="1" i="1" dirty="0" smtClean="0">
                <a:solidFill>
                  <a:schemeClr val="bg1"/>
                </a:solidFill>
                <a:latin typeface="Times New Roman" pitchFamily="18" charset="0"/>
                <a:cs typeface="Times New Roman" pitchFamily="18" charset="0"/>
              </a:rPr>
              <a:t>”</a:t>
            </a:r>
            <a:endParaRPr lang="ru-RU" sz="2000" b="1" i="1" dirty="0">
              <a:solidFill>
                <a:schemeClr val="bg1"/>
              </a:solidFill>
              <a:latin typeface="Times New Roman" pitchFamily="18" charset="0"/>
              <a:cs typeface="Times New Roman" pitchFamily="18" charset="0"/>
            </a:endParaRPr>
          </a:p>
        </p:txBody>
      </p:sp>
      <p:pic>
        <p:nvPicPr>
          <p:cNvPr id="5122" name="Picture 2" descr="C:\Users\user\Desktop\jh_0339.jpg"/>
          <p:cNvPicPr>
            <a:picLocks noChangeAspect="1" noChangeArrowheads="1"/>
          </p:cNvPicPr>
          <p:nvPr/>
        </p:nvPicPr>
        <p:blipFill>
          <a:blip r:embed="rId2"/>
          <a:srcRect/>
          <a:stretch>
            <a:fillRect/>
          </a:stretch>
        </p:blipFill>
        <p:spPr bwMode="auto">
          <a:xfrm>
            <a:off x="642910" y="2643182"/>
            <a:ext cx="2475509" cy="3793551"/>
          </a:xfrm>
          <a:prstGeom prst="rect">
            <a:avLst/>
          </a:prstGeom>
          <a:noFill/>
        </p:spPr>
      </p:pic>
      <p:pic>
        <p:nvPicPr>
          <p:cNvPr id="5123" name="Picture 3" descr="C:\Users\user\Desktop\sketch-of-a-peasant-working-1890.jpg!Blog.jpg"/>
          <p:cNvPicPr>
            <a:picLocks noChangeAspect="1" noChangeArrowheads="1"/>
          </p:cNvPicPr>
          <p:nvPr/>
        </p:nvPicPr>
        <p:blipFill>
          <a:blip r:embed="rId3"/>
          <a:srcRect/>
          <a:stretch>
            <a:fillRect/>
          </a:stretch>
        </p:blipFill>
        <p:spPr bwMode="auto">
          <a:xfrm>
            <a:off x="4214810" y="2643182"/>
            <a:ext cx="4283047" cy="3786214"/>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900486" cy="6154758"/>
          </a:xfrm>
        </p:spPr>
        <p:txBody>
          <a:bodyPr>
            <a:normAutofit/>
          </a:bodyPr>
          <a:lstStyle/>
          <a:p>
            <a:pPr algn="l"/>
            <a:r>
              <a:rPr lang="ru-RU" sz="2000" b="1" dirty="0">
                <a:latin typeface="Times New Roman" pitchFamily="18" charset="0"/>
                <a:cs typeface="Times New Roman" pitchFamily="18" charset="0"/>
              </a:rPr>
              <a:t>Особый интерес представляет изучение набросков и зарисовок выдающегося рисовальщика </a:t>
            </a:r>
            <a:r>
              <a:rPr lang="ru-RU" sz="2000" b="1" dirty="0">
                <a:solidFill>
                  <a:schemeClr val="bg1"/>
                </a:solidFill>
                <a:latin typeface="Times New Roman" pitchFamily="18" charset="0"/>
                <a:cs typeface="Times New Roman" pitchFamily="18" charset="0"/>
              </a:rPr>
              <a:t>В.А. Серова </a:t>
            </a:r>
            <a:r>
              <a:rPr lang="ru-RU" sz="2000" b="1" dirty="0">
                <a:latin typeface="Times New Roman" pitchFamily="18" charset="0"/>
                <a:cs typeface="Times New Roman" pitchFamily="18" charset="0"/>
              </a:rPr>
              <a:t>(1865- 1911</a:t>
            </a:r>
            <a:r>
              <a:rPr lang="ru-RU" sz="2000" b="1" dirty="0" smtClean="0">
                <a:latin typeface="Times New Roman" pitchFamily="18" charset="0"/>
                <a:cs typeface="Times New Roman" pitchFamily="18" charset="0"/>
              </a:rPr>
              <a:t>).</a:t>
            </a:r>
            <a:r>
              <a:rPr lang="ru-RU" sz="2000" b="1" dirty="0">
                <a:latin typeface="Times New Roman" pitchFamily="18" charset="0"/>
                <a:cs typeface="Times New Roman" pitchFamily="18" charset="0"/>
              </a:rPr>
              <a:t> Об исключительной выразительности «</a:t>
            </a:r>
            <a:r>
              <a:rPr lang="ru-RU" sz="2000" b="1" dirty="0" err="1">
                <a:latin typeface="Times New Roman" pitchFamily="18" charset="0"/>
                <a:cs typeface="Times New Roman" pitchFamily="18" charset="0"/>
              </a:rPr>
              <a:t>серовской</a:t>
            </a:r>
            <a:r>
              <a:rPr lang="ru-RU" sz="2000" b="1" dirty="0">
                <a:latin typeface="Times New Roman" pitchFamily="18" charset="0"/>
                <a:cs typeface="Times New Roman" pitchFamily="18" charset="0"/>
              </a:rPr>
              <a:t>» линии, проведенной с помощью графитного карандаша, свидетельствует набросок </a:t>
            </a:r>
            <a:r>
              <a:rPr lang="ru-RU" sz="2000" b="1" dirty="0">
                <a:solidFill>
                  <a:schemeClr val="bg1"/>
                </a:solidFill>
                <a:latin typeface="Times New Roman" pitchFamily="18" charset="0"/>
                <a:cs typeface="Times New Roman" pitchFamily="18" charset="0"/>
              </a:rPr>
              <a:t>«Портрет скрипача </a:t>
            </a:r>
            <a:r>
              <a:rPr lang="ru-RU" sz="2000" b="1" dirty="0" err="1">
                <a:solidFill>
                  <a:schemeClr val="bg1"/>
                </a:solidFill>
                <a:latin typeface="Times New Roman" pitchFamily="18" charset="0"/>
                <a:cs typeface="Times New Roman" pitchFamily="18" charset="0"/>
              </a:rPr>
              <a:t>Изаи</a:t>
            </a:r>
            <a:r>
              <a:rPr lang="ru-RU" sz="2000" b="1" dirty="0" smtClean="0">
                <a:solidFill>
                  <a:schemeClr val="bg1"/>
                </a:solidFill>
                <a:latin typeface="Times New Roman" pitchFamily="18" charset="0"/>
                <a:cs typeface="Times New Roman" pitchFamily="18" charset="0"/>
              </a:rPr>
              <a:t>».</a:t>
            </a:r>
            <a:r>
              <a:rPr lang="ru-RU" sz="2000" b="1" dirty="0">
                <a:solidFill>
                  <a:schemeClr val="bg1"/>
                </a:solidFill>
                <a:latin typeface="Times New Roman" pitchFamily="18" charset="0"/>
                <a:cs typeface="Times New Roman" pitchFamily="18" charset="0"/>
              </a:rPr>
              <a:t>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1026" name="Picture 2" descr="C:\Users\user\Desktop\3_1331_402.jpg"/>
          <p:cNvPicPr>
            <a:picLocks noChangeAspect="1" noChangeArrowheads="1"/>
          </p:cNvPicPr>
          <p:nvPr/>
        </p:nvPicPr>
        <p:blipFill>
          <a:blip r:embed="rId2"/>
          <a:srcRect/>
          <a:stretch>
            <a:fillRect/>
          </a:stretch>
        </p:blipFill>
        <p:spPr bwMode="auto">
          <a:xfrm>
            <a:off x="4286248" y="357166"/>
            <a:ext cx="4532320" cy="6000792"/>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686304" cy="6226196"/>
          </a:xfrm>
        </p:spPr>
        <p:txBody>
          <a:bodyPr>
            <a:normAutofit fontScale="90000"/>
          </a:bodyPr>
          <a:lstStyle/>
          <a:p>
            <a:pPr algn="l"/>
            <a:r>
              <a:rPr lang="ru-RU" sz="2200" b="1" dirty="0" smtClean="0">
                <a:latin typeface="Times New Roman" pitchFamily="18" charset="0"/>
                <a:cs typeface="Times New Roman" pitchFamily="18" charset="0"/>
              </a:rPr>
              <a:t>Художник начинает набросок слабыми, дрожащими, как звук скрипки, линиями, едва касаясь карандашом плоскости листа бумаги. Эти первоначальные, почти незаметные линии хорошо видны на рисунке -- левая и правая кисти рук, нос, губы, подбородок. Такое начало в данном случае, очевидно, объясняется подвижностью модели и трудностью сразу же более уверенно наметить на рисунке пространственное расположение объемных масс, а также тем, что у художника в этот момент преобладают элементы воображения над элементами непосредственного восприятия. Он буквально с первого взгляда запечатлел образ объекта изображения и стремится перенести его на бумагу.</a:t>
            </a:r>
            <a:r>
              <a:rPr lang="ru-RU" sz="1600" dirty="0" smtClean="0"/>
              <a:t/>
            </a:r>
            <a:br>
              <a:rPr lang="ru-RU" sz="1600" dirty="0" smtClean="0"/>
            </a:br>
            <a:endParaRPr lang="ru-RU" sz="1600" dirty="0" smtClean="0"/>
          </a:p>
        </p:txBody>
      </p:sp>
      <p:pic>
        <p:nvPicPr>
          <p:cNvPr id="3" name="Picture 2" descr="C:\Users\user\Desktop\3_1331_402.jpg"/>
          <p:cNvPicPr>
            <a:picLocks noChangeAspect="1" noChangeArrowheads="1"/>
          </p:cNvPicPr>
          <p:nvPr/>
        </p:nvPicPr>
        <p:blipFill>
          <a:blip r:embed="rId2"/>
          <a:srcRect/>
          <a:stretch>
            <a:fillRect/>
          </a:stretch>
        </p:blipFill>
        <p:spPr bwMode="auto">
          <a:xfrm>
            <a:off x="5019620" y="500042"/>
            <a:ext cx="3884845" cy="607223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400552" cy="6083320"/>
          </a:xfrm>
        </p:spPr>
        <p:txBody>
          <a:bodyPr>
            <a:normAutofit fontScale="90000"/>
          </a:bodyPr>
          <a:lstStyle/>
          <a:p>
            <a:pPr algn="l"/>
            <a:r>
              <a:rPr lang="ru-RU" sz="2000" b="1" dirty="0" smtClean="0">
                <a:latin typeface="Times New Roman" pitchFamily="18" charset="0"/>
                <a:cs typeface="Times New Roman" pitchFamily="18" charset="0"/>
              </a:rPr>
              <a:t>Следующий этап работы характеризуется более конкретной прорисовкой всего наброска. Образ играющего на скрипке </a:t>
            </a:r>
            <a:r>
              <a:rPr lang="ru-RU" sz="2000" b="1" dirty="0" err="1" smtClean="0">
                <a:latin typeface="Times New Roman" pitchFamily="18" charset="0"/>
                <a:cs typeface="Times New Roman" pitchFamily="18" charset="0"/>
              </a:rPr>
              <a:t>Изаи</a:t>
            </a:r>
            <a:r>
              <a:rPr lang="ru-RU" sz="2000" b="1" dirty="0" smtClean="0">
                <a:latin typeface="Times New Roman" pitchFamily="18" charset="0"/>
                <a:cs typeface="Times New Roman" pitchFamily="18" charset="0"/>
              </a:rPr>
              <a:t>, запечатленный в зрительной памяти художника при первом взгляде на музыканта и перенесенный на плоскость листа бумаги при доминирующем значении элементов воображения, оказывается уже недостаточным. И дальнейшая конкретизация образа протекает под решающим влиянием элементов восприятия. В наброске каждый штрих становится более уверенным и точным. В сущности, это линия, иногда еле видимая и прерывистая, иногда широкая, с сильным нажимом на карандаш и очень напряженная.</a:t>
            </a:r>
            <a:br>
              <a:rPr lang="ru-RU" sz="2000" b="1" dirty="0" smtClean="0">
                <a:latin typeface="Times New Roman" pitchFamily="18" charset="0"/>
                <a:cs typeface="Times New Roman" pitchFamily="18" charset="0"/>
              </a:rPr>
            </a:br>
            <a:endParaRPr lang="ru-RU" sz="2000" b="1" dirty="0">
              <a:latin typeface="Times New Roman" pitchFamily="18" charset="0"/>
              <a:cs typeface="Times New Roman" pitchFamily="18" charset="0"/>
            </a:endParaRPr>
          </a:p>
        </p:txBody>
      </p:sp>
      <p:pic>
        <p:nvPicPr>
          <p:cNvPr id="3" name="Picture 2" descr="C:\Users\user\Desktop\3_1331_402.jpg"/>
          <p:cNvPicPr>
            <a:picLocks noChangeAspect="1" noChangeArrowheads="1"/>
          </p:cNvPicPr>
          <p:nvPr/>
        </p:nvPicPr>
        <p:blipFill>
          <a:blip r:embed="rId2"/>
          <a:srcRect/>
          <a:stretch>
            <a:fillRect/>
          </a:stretch>
        </p:blipFill>
        <p:spPr bwMode="auto">
          <a:xfrm>
            <a:off x="4857752" y="357166"/>
            <a:ext cx="3884845" cy="607223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186106" cy="6011882"/>
          </a:xfrm>
        </p:spPr>
        <p:txBody>
          <a:bodyPr>
            <a:normAutofit/>
          </a:bodyPr>
          <a:lstStyle/>
          <a:p>
            <a:pPr algn="l"/>
            <a:r>
              <a:rPr lang="ru-RU" sz="2000" b="1" dirty="0" smtClean="0">
                <a:latin typeface="Times New Roman" pitchFamily="18" charset="0"/>
                <a:cs typeface="Times New Roman" pitchFamily="18" charset="0"/>
              </a:rPr>
              <a:t>О широких возможностях линейного наброска в изучении и передаче быстрого движения, мгновенных, почти неуловимых прыжков, поворотов свидетельствуют многочисленные наброски замечательного художника </a:t>
            </a:r>
            <a:r>
              <a:rPr lang="ru-RU" sz="2000" b="1" dirty="0" smtClean="0">
                <a:solidFill>
                  <a:schemeClr val="bg1"/>
                </a:solidFill>
                <a:latin typeface="Times New Roman" pitchFamily="18" charset="0"/>
                <a:cs typeface="Times New Roman" pitchFamily="18" charset="0"/>
              </a:rPr>
              <a:t>А.А. Дейнеки </a:t>
            </a:r>
            <a:r>
              <a:rPr lang="ru-RU" sz="2000" b="1" dirty="0" smtClean="0">
                <a:latin typeface="Times New Roman" pitchFamily="18" charset="0"/>
                <a:cs typeface="Times New Roman" pitchFamily="18" charset="0"/>
              </a:rPr>
              <a:t>(1899-- 1969).</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Перед вами</a:t>
            </a:r>
            <a:br>
              <a:rPr lang="ru-RU" sz="2000" b="1" i="1" dirty="0" smtClean="0">
                <a:latin typeface="Times New Roman" pitchFamily="18" charset="0"/>
                <a:cs typeface="Times New Roman" pitchFamily="18" charset="0"/>
              </a:rPr>
            </a:br>
            <a:r>
              <a:rPr lang="ru-RU" sz="2000" b="1" i="1" dirty="0" smtClean="0">
                <a:solidFill>
                  <a:schemeClr val="bg1"/>
                </a:solidFill>
                <a:latin typeface="Times New Roman" pitchFamily="18" charset="0"/>
                <a:cs typeface="Times New Roman" pitchFamily="18" charset="0"/>
              </a:rPr>
              <a:t> </a:t>
            </a:r>
            <a:r>
              <a:rPr lang="en-US" sz="2000" b="1" i="1" dirty="0" smtClean="0">
                <a:solidFill>
                  <a:schemeClr val="bg1"/>
                </a:solidFill>
                <a:latin typeface="Times New Roman" pitchFamily="18" charset="0"/>
                <a:cs typeface="Times New Roman" pitchFamily="18" charset="0"/>
              </a:rPr>
              <a:t>“</a:t>
            </a:r>
            <a:r>
              <a:rPr lang="ru-RU" sz="2000" b="1" i="1" dirty="0" smtClean="0">
                <a:solidFill>
                  <a:schemeClr val="bg1"/>
                </a:solidFill>
                <a:latin typeface="Times New Roman" pitchFamily="18" charset="0"/>
                <a:cs typeface="Times New Roman" pitchFamily="18" charset="0"/>
              </a:rPr>
              <a:t>Набросок с натуры</a:t>
            </a:r>
            <a:r>
              <a:rPr lang="en-US" sz="2000" b="1" i="1" dirty="0" smtClean="0">
                <a:solidFill>
                  <a:schemeClr val="bg1"/>
                </a:solidFill>
                <a:latin typeface="Times New Roman" pitchFamily="18" charset="0"/>
                <a:cs typeface="Times New Roman" pitchFamily="18" charset="0"/>
              </a:rPr>
              <a:t>”</a:t>
            </a:r>
            <a:endParaRPr lang="ru-RU" sz="2000" i="1" dirty="0">
              <a:solidFill>
                <a:schemeClr val="bg1"/>
              </a:solidFill>
            </a:endParaRPr>
          </a:p>
        </p:txBody>
      </p:sp>
      <p:pic>
        <p:nvPicPr>
          <p:cNvPr id="3075" name="Picture 3" descr="C:\Users\user\Desktop\Александр-Александрович-Дейнека--Маяковский.-Набросок-с-натуры.-q-Б.-в-клетку,-к.-ЧС.-М.jpg"/>
          <p:cNvPicPr>
            <a:picLocks noChangeAspect="1" noChangeArrowheads="1"/>
          </p:cNvPicPr>
          <p:nvPr/>
        </p:nvPicPr>
        <p:blipFill>
          <a:blip r:embed="rId2"/>
          <a:srcRect/>
          <a:stretch>
            <a:fillRect/>
          </a:stretch>
        </p:blipFill>
        <p:spPr bwMode="auto">
          <a:xfrm>
            <a:off x="5429256" y="428604"/>
            <a:ext cx="2201264" cy="592933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368544"/>
          </a:xfrm>
        </p:spPr>
        <p:txBody>
          <a:bodyPr>
            <a:normAutofit/>
          </a:bodyPr>
          <a:lstStyle/>
          <a:p>
            <a:r>
              <a:rPr lang="ru-RU" sz="2000" b="1" dirty="0" smtClean="0">
                <a:latin typeface="Times New Roman" pitchFamily="18" charset="0"/>
                <a:cs typeface="Times New Roman" pitchFamily="18" charset="0"/>
              </a:rPr>
              <a:t>Как правило, наброски </a:t>
            </a:r>
            <a:r>
              <a:rPr lang="ru-RU" sz="2000" b="1" dirty="0" smtClean="0">
                <a:solidFill>
                  <a:schemeClr val="bg1"/>
                </a:solidFill>
                <a:latin typeface="Times New Roman" pitchFamily="18" charset="0"/>
                <a:cs typeface="Times New Roman" pitchFamily="18" charset="0"/>
              </a:rPr>
              <a:t>А.А. Дейнеки </a:t>
            </a:r>
            <a:r>
              <a:rPr lang="ru-RU" sz="2000" b="1" dirty="0" smtClean="0">
                <a:latin typeface="Times New Roman" pitchFamily="18" charset="0"/>
                <a:cs typeface="Times New Roman" pitchFamily="18" charset="0"/>
              </a:rPr>
              <a:t>линейные, очень выразительные, энергично намеченные простым карандашом. Силуэтный абрис фигуры помогает восприятию пропорциональности целого, гармонии общего и относительной плавности строения фигуры.</a:t>
            </a:r>
            <a:br>
              <a:rPr lang="ru-RU" sz="2000" b="1" dirty="0" smtClean="0">
                <a:latin typeface="Times New Roman" pitchFamily="18" charset="0"/>
                <a:cs typeface="Times New Roman" pitchFamily="18" charset="0"/>
              </a:rPr>
            </a:br>
            <a:r>
              <a:rPr lang="en-US" sz="2000" b="1" i="1" dirty="0" smtClean="0">
                <a:solidFill>
                  <a:schemeClr val="bg1"/>
                </a:solidFill>
                <a:latin typeface="Times New Roman" pitchFamily="18" charset="0"/>
                <a:cs typeface="Times New Roman" pitchFamily="18" charset="0"/>
              </a:rPr>
              <a:t>“</a:t>
            </a:r>
            <a:r>
              <a:rPr lang="ru-RU" sz="2000" b="1" i="1" dirty="0" smtClean="0">
                <a:solidFill>
                  <a:schemeClr val="bg1"/>
                </a:solidFill>
                <a:latin typeface="Times New Roman" pitchFamily="18" charset="0"/>
                <a:cs typeface="Times New Roman" pitchFamily="18" charset="0"/>
              </a:rPr>
              <a:t>Солдат в иностранной форме</a:t>
            </a:r>
            <a:r>
              <a:rPr lang="en-US" sz="2000" b="1" i="1" dirty="0" smtClean="0">
                <a:solidFill>
                  <a:schemeClr val="bg1"/>
                </a:solidFill>
                <a:latin typeface="Times New Roman" pitchFamily="18" charset="0"/>
                <a:cs typeface="Times New Roman" pitchFamily="18" charset="0"/>
              </a:rPr>
              <a:t>”</a:t>
            </a:r>
            <a:endParaRPr lang="ru-RU" sz="2000" i="1" dirty="0">
              <a:solidFill>
                <a:schemeClr val="bg1"/>
              </a:solidFill>
            </a:endParaRPr>
          </a:p>
        </p:txBody>
      </p:sp>
      <p:pic>
        <p:nvPicPr>
          <p:cNvPr id="4098" name="Picture 2" descr="C:\Users\user\Desktop\000544.jpg"/>
          <p:cNvPicPr>
            <a:picLocks noChangeAspect="1" noChangeArrowheads="1"/>
          </p:cNvPicPr>
          <p:nvPr/>
        </p:nvPicPr>
        <p:blipFill>
          <a:blip r:embed="rId2"/>
          <a:srcRect/>
          <a:stretch>
            <a:fillRect/>
          </a:stretch>
        </p:blipFill>
        <p:spPr bwMode="auto">
          <a:xfrm>
            <a:off x="3286116" y="2500306"/>
            <a:ext cx="2287599" cy="405682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3757610" cy="5857916"/>
          </a:xfrm>
        </p:spPr>
        <p:txBody>
          <a:bodyPr>
            <a:normAutofit fontScale="90000"/>
          </a:bodyPr>
          <a:lstStyle/>
          <a:p>
            <a:pPr algn="l"/>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2200" b="1" dirty="0" smtClean="0">
                <a:solidFill>
                  <a:schemeClr val="bg1"/>
                </a:solidFill>
                <a:latin typeface="Times New Roman" pitchFamily="18" charset="0"/>
                <a:cs typeface="Times New Roman" pitchFamily="18" charset="0"/>
              </a:rPr>
              <a:t>«</a:t>
            </a:r>
            <a:r>
              <a:rPr lang="ru-RU" sz="2200" b="1" dirty="0">
                <a:solidFill>
                  <a:schemeClr val="bg1"/>
                </a:solidFill>
                <a:latin typeface="Times New Roman" pitchFamily="18" charset="0"/>
                <a:cs typeface="Times New Roman" pitchFamily="18" charset="0"/>
              </a:rPr>
              <a:t>Наброски борцов» </a:t>
            </a:r>
            <a:r>
              <a:rPr lang="ru-RU" sz="2200" b="1" dirty="0">
                <a:latin typeface="Times New Roman" pitchFamily="18" charset="0"/>
                <a:cs typeface="Times New Roman" pitchFamily="18" charset="0"/>
              </a:rPr>
              <a:t>выполнены более динамично. Дейнеке важно было передать экспрессивность движений борющихся людей в самый решающий момент схватки -- когда один из них бросает на ковер другого. Линии очерчивают объемную массу по ее внешнему касанию с пространством. Сама по себе линия, то почти незаметная, то проведенная с силой, акцентирует внимание зрителя на напряжении мышц, общем расположении форм в пространстве.</a:t>
            </a:r>
          </a:p>
        </p:txBody>
      </p:sp>
      <p:pic>
        <p:nvPicPr>
          <p:cNvPr id="2050" name="Picture 2" descr="C:\Users\user\Desktop\drawing4_2.jpg"/>
          <p:cNvPicPr>
            <a:picLocks noChangeAspect="1" noChangeArrowheads="1"/>
          </p:cNvPicPr>
          <p:nvPr/>
        </p:nvPicPr>
        <p:blipFill>
          <a:blip r:embed="rId2"/>
          <a:srcRect/>
          <a:stretch>
            <a:fillRect/>
          </a:stretch>
        </p:blipFill>
        <p:spPr bwMode="auto">
          <a:xfrm>
            <a:off x="3982692" y="285728"/>
            <a:ext cx="4851739" cy="5786478"/>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400552" cy="6226196"/>
          </a:xfrm>
        </p:spPr>
        <p:txBody>
          <a:bodyPr>
            <a:normAutofit fontScale="90000"/>
          </a:bodyPr>
          <a:lstStyle/>
          <a:p>
            <a:pPr algn="l"/>
            <a:r>
              <a:rPr lang="ru-RU" sz="1800" b="1" dirty="0">
                <a:latin typeface="Times New Roman" pitchFamily="18" charset="0"/>
                <a:cs typeface="Times New Roman" pitchFamily="18" charset="0"/>
              </a:rPr>
              <a:t>Набросок начинают с того, что обозначают общее движение и расположение форм одной, двумя и более вспомогательными линиями, проходящими, как правило, посередине объемной формы или по ее внешнему контуру, и тут же начинается прорисовка этой формы общими линиями. В таких набросках и зарисовках возможна последующая моделировка объема штрихами или растушевкой</a:t>
            </a:r>
            <a:r>
              <a:rPr lang="ru-RU" sz="1800" b="1" dirty="0" smtClean="0">
                <a:latin typeface="Times New Roman" pitchFamily="18" charset="0"/>
                <a:cs typeface="Times New Roman" pitchFamily="18" charset="0"/>
              </a:rPr>
              <a:t>.</a:t>
            </a:r>
            <a:r>
              <a:rPr lang="ru-RU" sz="1800" b="1" dirty="0">
                <a:latin typeface="Times New Roman" pitchFamily="18" charset="0"/>
                <a:cs typeface="Times New Roman" pitchFamily="18" charset="0"/>
              </a:rPr>
              <a:t> Например, на одном из рисунков </a:t>
            </a:r>
            <a:r>
              <a:rPr lang="ru-RU" sz="1800" b="1" dirty="0">
                <a:solidFill>
                  <a:schemeClr val="bg1"/>
                </a:solidFill>
                <a:latin typeface="Times New Roman" pitchFamily="18" charset="0"/>
                <a:cs typeface="Times New Roman" pitchFamily="18" charset="0"/>
              </a:rPr>
              <a:t>Микеланджело</a:t>
            </a:r>
            <a:r>
              <a:rPr lang="ru-RU" sz="1800" b="1" dirty="0">
                <a:latin typeface="Times New Roman" pitchFamily="18" charset="0"/>
                <a:cs typeface="Times New Roman" pitchFamily="18" charset="0"/>
              </a:rPr>
              <a:t> мы видим набросок </a:t>
            </a:r>
            <a:r>
              <a:rPr lang="ru-RU" sz="1800" b="1" dirty="0">
                <a:solidFill>
                  <a:schemeClr val="bg1"/>
                </a:solidFill>
                <a:latin typeface="Times New Roman" pitchFamily="18" charset="0"/>
                <a:cs typeface="Times New Roman" pitchFamily="18" charset="0"/>
              </a:rPr>
              <a:t>мужского торса для фигуры раба</a:t>
            </a:r>
            <a:r>
              <a:rPr lang="ru-RU" sz="1800" b="1" dirty="0">
                <a:latin typeface="Times New Roman" pitchFamily="18" charset="0"/>
                <a:cs typeface="Times New Roman" pitchFamily="18" charset="0"/>
              </a:rPr>
              <a:t> на фреске потолка Сикстинской капеллы в Ватикане. Художник акцентирует свое внимание на изображении поворота торса и в соответствии с этим движением -- на работе мускулов. Его не интересует психологическое состояние изображаемого, он лишь намечает общими, еле заметными линиями голову, причем направление головы намечает вспомогательной прямой линией, которая скорее служит ориентиром для более правильного определения наклона торса.</a:t>
            </a:r>
          </a:p>
        </p:txBody>
      </p:sp>
      <p:pic>
        <p:nvPicPr>
          <p:cNvPr id="5122" name="Picture 2" descr="C:\Users\user\Desktop\92228864.jpg"/>
          <p:cNvPicPr>
            <a:picLocks noChangeAspect="1" noChangeArrowheads="1"/>
          </p:cNvPicPr>
          <p:nvPr/>
        </p:nvPicPr>
        <p:blipFill>
          <a:blip r:embed="rId2"/>
          <a:srcRect/>
          <a:stretch>
            <a:fillRect/>
          </a:stretch>
        </p:blipFill>
        <p:spPr bwMode="auto">
          <a:xfrm>
            <a:off x="5500694" y="2214554"/>
            <a:ext cx="2971800" cy="4000500"/>
          </a:xfrm>
          <a:prstGeom prst="rect">
            <a:avLst/>
          </a:prstGeom>
          <a:noFill/>
        </p:spPr>
      </p:pic>
      <p:pic>
        <p:nvPicPr>
          <p:cNvPr id="5123" name="Picture 3" descr="C:\Users\user\Desktop\3man7.jpg"/>
          <p:cNvPicPr>
            <a:picLocks noChangeAspect="1" noChangeArrowheads="1"/>
          </p:cNvPicPr>
          <p:nvPr/>
        </p:nvPicPr>
        <p:blipFill>
          <a:blip r:embed="rId3"/>
          <a:srcRect/>
          <a:stretch>
            <a:fillRect/>
          </a:stretch>
        </p:blipFill>
        <p:spPr bwMode="auto">
          <a:xfrm>
            <a:off x="7072330" y="4786322"/>
            <a:ext cx="1828800" cy="1771650"/>
          </a:xfrm>
          <a:prstGeom prst="rect">
            <a:avLst/>
          </a:prstGeom>
          <a:noFill/>
        </p:spPr>
      </p:pic>
      <p:pic>
        <p:nvPicPr>
          <p:cNvPr id="5124" name="Picture 4" descr="C:\Users\user\Desktop\mikelanzhelo.jpg"/>
          <p:cNvPicPr>
            <a:picLocks noChangeAspect="1" noChangeArrowheads="1"/>
          </p:cNvPicPr>
          <p:nvPr/>
        </p:nvPicPr>
        <p:blipFill>
          <a:blip r:embed="rId4"/>
          <a:srcRect/>
          <a:stretch>
            <a:fillRect/>
          </a:stretch>
        </p:blipFill>
        <p:spPr bwMode="auto">
          <a:xfrm>
            <a:off x="4857752" y="214290"/>
            <a:ext cx="2613586" cy="214314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115328" cy="3582990"/>
          </a:xfrm>
        </p:spPr>
        <p:txBody>
          <a:bodyPr>
            <a:noAutofit/>
          </a:bodyPr>
          <a:lstStyle/>
          <a:p>
            <a:r>
              <a:rPr lang="ru-RU" sz="1800" b="1" dirty="0">
                <a:latin typeface="Times New Roman" pitchFamily="18" charset="0"/>
                <a:cs typeface="Times New Roman" pitchFamily="18" charset="0"/>
              </a:rPr>
              <a:t>К разновидности набросков «схемой» можно отнести и своеобразные наброски </a:t>
            </a:r>
            <a:r>
              <a:rPr lang="ru-RU" sz="1800" b="1" dirty="0">
                <a:solidFill>
                  <a:schemeClr val="bg1"/>
                </a:solidFill>
                <a:latin typeface="Times New Roman" pitchFamily="18" charset="0"/>
                <a:cs typeface="Times New Roman" pitchFamily="18" charset="0"/>
              </a:rPr>
              <a:t>Ж. </a:t>
            </a:r>
            <a:r>
              <a:rPr lang="ru-RU" sz="1800" b="1" dirty="0" err="1">
                <a:solidFill>
                  <a:schemeClr val="bg1"/>
                </a:solidFill>
                <a:latin typeface="Times New Roman" pitchFamily="18" charset="0"/>
                <a:cs typeface="Times New Roman" pitchFamily="18" charset="0"/>
              </a:rPr>
              <a:t>Калло</a:t>
            </a:r>
            <a:r>
              <a:rPr lang="ru-RU" sz="1800" b="1" dirty="0">
                <a:solidFill>
                  <a:schemeClr val="bg1"/>
                </a:solidFill>
                <a:latin typeface="Times New Roman" pitchFamily="18" charset="0"/>
                <a:cs typeface="Times New Roman" pitchFamily="18" charset="0"/>
              </a:rPr>
              <a:t> </a:t>
            </a:r>
            <a:r>
              <a:rPr lang="ru-RU" sz="1800" b="1" dirty="0">
                <a:latin typeface="Times New Roman" pitchFamily="18" charset="0"/>
                <a:cs typeface="Times New Roman" pitchFamily="18" charset="0"/>
              </a:rPr>
              <a:t>(1592 -- 1635) -- мастера, который изучал жизнь бродяг, нищих, актеров, цыган, солдат, светских щеголей. Художник рисует необычайно быстро. Техника </a:t>
            </a:r>
            <a:r>
              <a:rPr lang="ru-RU" sz="1800" b="1" dirty="0" err="1">
                <a:latin typeface="Times New Roman" pitchFamily="18" charset="0"/>
                <a:cs typeface="Times New Roman" pitchFamily="18" charset="0"/>
              </a:rPr>
              <a:t>Калло</a:t>
            </a:r>
            <a:r>
              <a:rPr lang="ru-RU" sz="1800" b="1" dirty="0">
                <a:latin typeface="Times New Roman" pitchFamily="18" charset="0"/>
                <a:cs typeface="Times New Roman" pitchFamily="18" charset="0"/>
              </a:rPr>
              <a:t> -- сангина или перо -- приспособлена выполнять рисунок как можно быстрее, метко улавливая встреченное случайно в толпе движение, естественную позу.</a:t>
            </a:r>
            <a:br>
              <a:rPr lang="ru-RU" sz="1800" b="1" dirty="0">
                <a:latin typeface="Times New Roman" pitchFamily="18" charset="0"/>
                <a:cs typeface="Times New Roman" pitchFamily="18" charset="0"/>
              </a:rPr>
            </a:br>
            <a:r>
              <a:rPr lang="ru-RU" sz="1800" b="1" dirty="0">
                <a:latin typeface="Times New Roman" pitchFamily="18" charset="0"/>
                <a:cs typeface="Times New Roman" pitchFamily="18" charset="0"/>
              </a:rPr>
              <a:t>В набросках </a:t>
            </a:r>
            <a:r>
              <a:rPr lang="ru-RU" sz="1800" b="1" dirty="0" err="1">
                <a:latin typeface="Times New Roman" pitchFamily="18" charset="0"/>
                <a:cs typeface="Times New Roman" pitchFamily="18" charset="0"/>
              </a:rPr>
              <a:t>Калло</a:t>
            </a:r>
            <a:r>
              <a:rPr lang="ru-RU" sz="1800" b="1" dirty="0">
                <a:latin typeface="Times New Roman" pitchFamily="18" charset="0"/>
                <a:cs typeface="Times New Roman" pitchFamily="18" charset="0"/>
              </a:rPr>
              <a:t> законченность совершенно отсутствует. Часто вместо ноги или руки мастер проводит одну черту сангиной, вместо лица дает пятнышко. Иногда, чтобы как можно точнее уловить быстроизменяющееся движение модели, на лист бумаги молниеносно набрасывается схема движения в виде черточек или отрезков прямых линий</a:t>
            </a:r>
            <a:r>
              <a:rPr lang="ru-RU" sz="1800" b="1" dirty="0" smtClean="0">
                <a:latin typeface="Times New Roman" pitchFamily="18" charset="0"/>
                <a:cs typeface="Times New Roman" pitchFamily="18" charset="0"/>
              </a:rPr>
              <a:t>.</a:t>
            </a:r>
            <a:br>
              <a:rPr lang="ru-RU" sz="1800" b="1" dirty="0" smtClean="0">
                <a:latin typeface="Times New Roman" pitchFamily="18" charset="0"/>
                <a:cs typeface="Times New Roman" pitchFamily="18" charset="0"/>
              </a:rPr>
            </a:br>
            <a:r>
              <a:rPr lang="en-US" sz="1800" b="1" i="1" dirty="0" smtClean="0">
                <a:solidFill>
                  <a:schemeClr val="bg1"/>
                </a:solidFill>
                <a:latin typeface="Times New Roman" pitchFamily="18" charset="0"/>
                <a:cs typeface="Times New Roman" pitchFamily="18" charset="0"/>
              </a:rPr>
              <a:t>“</a:t>
            </a:r>
            <a:r>
              <a:rPr lang="ru-RU" sz="1800" b="1" i="1" dirty="0" smtClean="0">
                <a:solidFill>
                  <a:schemeClr val="bg1"/>
                </a:solidFill>
                <a:latin typeface="Times New Roman" pitchFamily="18" charset="0"/>
                <a:cs typeface="Times New Roman" pitchFamily="18" charset="0"/>
              </a:rPr>
              <a:t>Из дневника </a:t>
            </a:r>
            <a:r>
              <a:rPr lang="ru-RU" sz="1800" b="1" i="1" dirty="0" err="1" smtClean="0">
                <a:solidFill>
                  <a:schemeClr val="bg1"/>
                </a:solidFill>
                <a:latin typeface="Times New Roman" pitchFamily="18" charset="0"/>
                <a:cs typeface="Times New Roman" pitchFamily="18" charset="0"/>
              </a:rPr>
              <a:t>Фриды</a:t>
            </a:r>
            <a:r>
              <a:rPr lang="ru-RU" sz="1800" b="1" i="1" dirty="0" smtClean="0">
                <a:solidFill>
                  <a:schemeClr val="bg1"/>
                </a:solidFill>
                <a:latin typeface="Times New Roman" pitchFamily="18" charset="0"/>
                <a:cs typeface="Times New Roman" pitchFamily="18" charset="0"/>
              </a:rPr>
              <a:t> </a:t>
            </a:r>
            <a:r>
              <a:rPr lang="ru-RU" sz="1800" b="1" i="1" dirty="0" err="1" smtClean="0">
                <a:solidFill>
                  <a:schemeClr val="bg1"/>
                </a:solidFill>
                <a:latin typeface="Times New Roman" pitchFamily="18" charset="0"/>
                <a:cs typeface="Times New Roman" pitchFamily="18" charset="0"/>
              </a:rPr>
              <a:t>Калло</a:t>
            </a:r>
            <a:r>
              <a:rPr lang="en-US" sz="1800" b="1" i="1" dirty="0" smtClean="0">
                <a:solidFill>
                  <a:schemeClr val="bg1"/>
                </a:solidFill>
                <a:latin typeface="Times New Roman" pitchFamily="18" charset="0"/>
                <a:cs typeface="Times New Roman" pitchFamily="18" charset="0"/>
              </a:rPr>
              <a:t>”</a:t>
            </a:r>
            <a:r>
              <a:rPr lang="ru-RU" sz="1800" b="1" i="1" dirty="0">
                <a:latin typeface="Times New Roman" pitchFamily="18" charset="0"/>
                <a:cs typeface="Times New Roman" pitchFamily="18" charset="0"/>
              </a:rPr>
              <a:t/>
            </a:r>
            <a:br>
              <a:rPr lang="ru-RU" sz="1800" b="1" i="1" dirty="0">
                <a:latin typeface="Times New Roman" pitchFamily="18" charset="0"/>
                <a:cs typeface="Times New Roman" pitchFamily="18" charset="0"/>
              </a:rPr>
            </a:br>
            <a:r>
              <a:rPr lang="ru-RU" sz="1800" b="1" i="1" dirty="0" smtClean="0">
                <a:latin typeface="Times New Roman" pitchFamily="18" charset="0"/>
                <a:cs typeface="Times New Roman" pitchFamily="18" charset="0"/>
              </a:rPr>
              <a:t/>
            </a:r>
            <a:br>
              <a:rPr lang="ru-RU" sz="1800" b="1" i="1" dirty="0" smtClean="0">
                <a:latin typeface="Times New Roman" pitchFamily="18" charset="0"/>
                <a:cs typeface="Times New Roman" pitchFamily="18" charset="0"/>
              </a:rPr>
            </a:br>
            <a:endParaRPr lang="ru-RU" sz="1800" b="1" i="1" dirty="0">
              <a:latin typeface="Times New Roman" pitchFamily="18" charset="0"/>
              <a:cs typeface="Times New Roman" pitchFamily="18" charset="0"/>
            </a:endParaRPr>
          </a:p>
        </p:txBody>
      </p:sp>
      <p:pic>
        <p:nvPicPr>
          <p:cNvPr id="6146" name="Picture 2" descr="C:\Users\user\Desktop\Frida_Kahlo_8.jpg"/>
          <p:cNvPicPr>
            <a:picLocks noChangeAspect="1" noChangeArrowheads="1"/>
          </p:cNvPicPr>
          <p:nvPr/>
        </p:nvPicPr>
        <p:blipFill>
          <a:blip r:embed="rId2"/>
          <a:srcRect/>
          <a:stretch>
            <a:fillRect/>
          </a:stretch>
        </p:blipFill>
        <p:spPr bwMode="auto">
          <a:xfrm>
            <a:off x="357158" y="3571876"/>
            <a:ext cx="4214842" cy="3042589"/>
          </a:xfrm>
          <a:prstGeom prst="rect">
            <a:avLst/>
          </a:prstGeom>
          <a:noFill/>
        </p:spPr>
      </p:pic>
      <p:pic>
        <p:nvPicPr>
          <p:cNvPr id="6147" name="Picture 3" descr="C:\Users\user\Desktop\0_16055_c670a6da_XL.jpg"/>
          <p:cNvPicPr>
            <a:picLocks noChangeAspect="1" noChangeArrowheads="1"/>
          </p:cNvPicPr>
          <p:nvPr/>
        </p:nvPicPr>
        <p:blipFill>
          <a:blip r:embed="rId3"/>
          <a:srcRect/>
          <a:stretch>
            <a:fillRect/>
          </a:stretch>
        </p:blipFill>
        <p:spPr bwMode="auto">
          <a:xfrm>
            <a:off x="4857752" y="3571876"/>
            <a:ext cx="4022603" cy="2928958"/>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b="1" dirty="0" smtClean="0">
                <a:latin typeface="Times New Roman" pitchFamily="18" charset="0"/>
                <a:cs typeface="Times New Roman" pitchFamily="18" charset="0"/>
              </a:rPr>
              <a:t>Набросок может быть выполнен с натуры, по памяти или быть плодом воображения художника.</a:t>
            </a:r>
            <a:endParaRPr lang="ru-RU" sz="1800" dirty="0"/>
          </a:p>
        </p:txBody>
      </p:sp>
      <p:pic>
        <p:nvPicPr>
          <p:cNvPr id="7170" name="Picture 2" descr="C:\Users\user\Desktop\kal-sketch-11.jpg"/>
          <p:cNvPicPr>
            <a:picLocks noChangeAspect="1" noChangeArrowheads="1"/>
          </p:cNvPicPr>
          <p:nvPr/>
        </p:nvPicPr>
        <p:blipFill>
          <a:blip r:embed="rId2"/>
          <a:srcRect/>
          <a:stretch>
            <a:fillRect/>
          </a:stretch>
        </p:blipFill>
        <p:spPr bwMode="auto">
          <a:xfrm>
            <a:off x="714349" y="1357298"/>
            <a:ext cx="4401260" cy="3000396"/>
          </a:xfrm>
          <a:prstGeom prst="rect">
            <a:avLst/>
          </a:prstGeom>
          <a:noFill/>
        </p:spPr>
      </p:pic>
      <p:pic>
        <p:nvPicPr>
          <p:cNvPr id="7171" name="Picture 3" descr="C:\Users\user\Desktop\09323cfe25c9e1bbec53a07ce70a4c29.jpg"/>
          <p:cNvPicPr>
            <a:picLocks noChangeAspect="1" noChangeArrowheads="1"/>
          </p:cNvPicPr>
          <p:nvPr/>
        </p:nvPicPr>
        <p:blipFill>
          <a:blip r:embed="rId3"/>
          <a:srcRect/>
          <a:stretch>
            <a:fillRect/>
          </a:stretch>
        </p:blipFill>
        <p:spPr bwMode="auto">
          <a:xfrm>
            <a:off x="3714744" y="2857496"/>
            <a:ext cx="4656168" cy="377507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939916"/>
          </a:xfrm>
        </p:spPr>
        <p:txBody>
          <a:bodyPr>
            <a:normAutofit/>
          </a:bodyPr>
          <a:lstStyle/>
          <a:p>
            <a:r>
              <a:rPr lang="ru-RU" sz="2000" b="1" dirty="0" smtClean="0">
                <a:latin typeface="Times New Roman" pitchFamily="18" charset="0"/>
                <a:cs typeface="Times New Roman" pitchFamily="18" charset="0"/>
              </a:rPr>
              <a:t>Набросок – это небольшое  графическое, живописное или скульптурное произведение, созданное художником в быстрой, беглой манере. Он предназначен для быстрого запечатления на холсте каких либо замыслов или наблюдений.</a:t>
            </a:r>
            <a:endParaRPr lang="ru-RU" sz="2000" b="1" dirty="0">
              <a:latin typeface="Times New Roman" pitchFamily="18" charset="0"/>
              <a:cs typeface="Times New Roman" pitchFamily="18" charset="0"/>
            </a:endParaRPr>
          </a:p>
        </p:txBody>
      </p:sp>
      <p:pic>
        <p:nvPicPr>
          <p:cNvPr id="1026" name="Picture 2" descr="C:\Users\user\Desktop\f1481613d0bdbde2ed1f9f7790014572.jpg"/>
          <p:cNvPicPr>
            <a:picLocks noChangeAspect="1" noChangeArrowheads="1"/>
          </p:cNvPicPr>
          <p:nvPr/>
        </p:nvPicPr>
        <p:blipFill>
          <a:blip r:embed="rId2"/>
          <a:srcRect/>
          <a:stretch>
            <a:fillRect/>
          </a:stretch>
        </p:blipFill>
        <p:spPr bwMode="auto">
          <a:xfrm>
            <a:off x="2928349" y="2000241"/>
            <a:ext cx="3853436" cy="2571768"/>
          </a:xfrm>
          <a:prstGeom prst="rect">
            <a:avLst/>
          </a:prstGeom>
          <a:noFill/>
        </p:spPr>
      </p:pic>
      <p:pic>
        <p:nvPicPr>
          <p:cNvPr id="1027" name="Picture 3" descr="C:\Users\user\Desktop\i.jpg"/>
          <p:cNvPicPr>
            <a:picLocks noChangeAspect="1" noChangeArrowheads="1"/>
          </p:cNvPicPr>
          <p:nvPr/>
        </p:nvPicPr>
        <p:blipFill>
          <a:blip r:embed="rId3"/>
          <a:srcRect/>
          <a:stretch>
            <a:fillRect/>
          </a:stretch>
        </p:blipFill>
        <p:spPr bwMode="auto">
          <a:xfrm>
            <a:off x="533872" y="3786190"/>
            <a:ext cx="2895119" cy="2500330"/>
          </a:xfrm>
          <a:prstGeom prst="rect">
            <a:avLst/>
          </a:prstGeom>
          <a:noFill/>
        </p:spPr>
      </p:pic>
      <p:pic>
        <p:nvPicPr>
          <p:cNvPr id="1028" name="Picture 4" descr="C:\Users\user\Desktop\sketcho.darovskih.jpg"/>
          <p:cNvPicPr>
            <a:picLocks noChangeAspect="1" noChangeArrowheads="1"/>
          </p:cNvPicPr>
          <p:nvPr/>
        </p:nvPicPr>
        <p:blipFill>
          <a:blip r:embed="rId4"/>
          <a:srcRect/>
          <a:stretch>
            <a:fillRect/>
          </a:stretch>
        </p:blipFill>
        <p:spPr bwMode="auto">
          <a:xfrm>
            <a:off x="6429388" y="3500438"/>
            <a:ext cx="2054455" cy="2928958"/>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normAutofit/>
          </a:bodyPr>
          <a:lstStyle/>
          <a:p>
            <a:pPr algn="l"/>
            <a:r>
              <a:rPr lang="ru-RU" sz="1400" b="1" dirty="0" smtClean="0">
                <a:solidFill>
                  <a:schemeClr val="bg1"/>
                </a:solidFill>
                <a:latin typeface="Times New Roman" pitchFamily="18" charset="0"/>
                <a:cs typeface="Times New Roman" pitchFamily="18" charset="0"/>
              </a:rPr>
              <a:t>Литература</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r>
            <a:br>
              <a:rPr lang="ru-RU" sz="1400" b="1" dirty="0" smtClean="0">
                <a:solidFill>
                  <a:schemeClr val="bg1"/>
                </a:solidFill>
                <a:latin typeface="Times New Roman" pitchFamily="18" charset="0"/>
                <a:cs typeface="Times New Roman" pitchFamily="18" charset="0"/>
              </a:rPr>
            </a:br>
            <a:r>
              <a:rPr lang="ru-RU" sz="1400" b="1" dirty="0" err="1" smtClean="0">
                <a:solidFill>
                  <a:schemeClr val="bg1"/>
                </a:solidFill>
                <a:latin typeface="Times New Roman" pitchFamily="18" charset="0"/>
                <a:cs typeface="Times New Roman" pitchFamily="18" charset="0"/>
              </a:rPr>
              <a:t>Неменский</a:t>
            </a:r>
            <a:r>
              <a:rPr lang="ru-RU" sz="1400" b="1" dirty="0" smtClean="0">
                <a:solidFill>
                  <a:schemeClr val="bg1"/>
                </a:solidFill>
                <a:latin typeface="Times New Roman" pitchFamily="18" charset="0"/>
                <a:cs typeface="Times New Roman" pitchFamily="18" charset="0"/>
              </a:rPr>
              <a:t> Б.М. Педагогика искусства. Просвещение. 2007</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Кора Д. Энциклопедия (детская). </a:t>
            </a:r>
            <a:r>
              <a:rPr lang="ru-RU" sz="1400" b="1" dirty="0" err="1" smtClean="0">
                <a:solidFill>
                  <a:schemeClr val="bg1"/>
                </a:solidFill>
                <a:latin typeface="Times New Roman" pitchFamily="18" charset="0"/>
                <a:cs typeface="Times New Roman" pitchFamily="18" charset="0"/>
              </a:rPr>
              <a:t>Росмэн</a:t>
            </a:r>
            <a:r>
              <a:rPr lang="ru-RU" sz="1400" b="1" dirty="0" smtClean="0">
                <a:solidFill>
                  <a:schemeClr val="bg1"/>
                </a:solidFill>
                <a:latin typeface="Times New Roman" pitchFamily="18" charset="0"/>
                <a:cs typeface="Times New Roman" pitchFamily="18" charset="0"/>
              </a:rPr>
              <a:t>, 2010</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Платонова Н.И., </a:t>
            </a:r>
            <a:r>
              <a:rPr lang="ru-RU" sz="1400" b="1" dirty="0" err="1" smtClean="0">
                <a:solidFill>
                  <a:schemeClr val="bg1"/>
                </a:solidFill>
                <a:latin typeface="Times New Roman" pitchFamily="18" charset="0"/>
                <a:cs typeface="Times New Roman" pitchFamily="18" charset="0"/>
              </a:rPr>
              <a:t>Синюков</a:t>
            </a:r>
            <a:r>
              <a:rPr lang="ru-RU" sz="1400" b="1" dirty="0" smtClean="0">
                <a:solidFill>
                  <a:schemeClr val="bg1"/>
                </a:solidFill>
                <a:latin typeface="Times New Roman" pitchFamily="18" charset="0"/>
                <a:cs typeface="Times New Roman" pitchFamily="18" charset="0"/>
              </a:rPr>
              <a:t> В.Д. Энциклопедический словарь юного художника. М.:</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Интернет – ресурсы:</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Федеральный портал «Российское образование» (</a:t>
            </a:r>
            <a:r>
              <a:rPr lang="ru-RU" sz="1400" b="1" u="sng" dirty="0" smtClean="0">
                <a:solidFill>
                  <a:schemeClr val="bg1"/>
                </a:solidFill>
                <a:latin typeface="Times New Roman" pitchFamily="18" charset="0"/>
                <a:cs typeface="Times New Roman" pitchFamily="18" charset="0"/>
                <a:hlinkClick r:id="rId2"/>
              </a:rPr>
              <a:t>http://www.edu.ru/</a:t>
            </a:r>
            <a:r>
              <a:rPr lang="ru-RU" sz="1400" b="1" dirty="0" smtClean="0">
                <a:solidFill>
                  <a:schemeClr val="bg1"/>
                </a:solidFill>
                <a:latin typeface="Times New Roman" pitchFamily="18" charset="0"/>
                <a:cs typeface="Times New Roman" pitchFamily="18" charset="0"/>
              </a:rPr>
              <a:t>).</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Сетевое объединение методистов «СОМ» (один из проектов Федерации </a:t>
            </a:r>
            <a:r>
              <a:rPr lang="ru-RU" sz="1400" b="1" dirty="0" err="1" smtClean="0">
                <a:solidFill>
                  <a:schemeClr val="bg1"/>
                </a:solidFill>
                <a:latin typeface="Times New Roman" pitchFamily="18" charset="0"/>
                <a:cs typeface="Times New Roman" pitchFamily="18" charset="0"/>
              </a:rPr>
              <a:t>Интернет-образования</a:t>
            </a:r>
            <a:r>
              <a:rPr lang="ru-RU" sz="1400" b="1" dirty="0" smtClean="0">
                <a:solidFill>
                  <a:schemeClr val="bg1"/>
                </a:solidFill>
                <a:latin typeface="Times New Roman" pitchFamily="18" charset="0"/>
                <a:cs typeface="Times New Roman" pitchFamily="18" charset="0"/>
              </a:rPr>
              <a:t>) (</a:t>
            </a:r>
            <a:r>
              <a:rPr lang="ru-RU" sz="1400" b="1" u="sng" dirty="0" smtClean="0">
                <a:solidFill>
                  <a:schemeClr val="bg1"/>
                </a:solidFill>
                <a:latin typeface="Times New Roman" pitchFamily="18" charset="0"/>
                <a:cs typeface="Times New Roman" pitchFamily="18" charset="0"/>
                <a:hlinkClick r:id="rId3"/>
              </a:rPr>
              <a:t>http://som.fio.ru/</a:t>
            </a:r>
            <a:r>
              <a:rPr lang="ru-RU" sz="1400" b="1" dirty="0" smtClean="0">
                <a:solidFill>
                  <a:schemeClr val="bg1"/>
                </a:solidFill>
                <a:latin typeface="Times New Roman" pitchFamily="18" charset="0"/>
                <a:cs typeface="Times New Roman" pitchFamily="18" charset="0"/>
              </a:rPr>
              <a:t>).</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Портал «Все образование» (</a:t>
            </a:r>
            <a:r>
              <a:rPr lang="ru-RU" sz="1400" b="1" u="sng" dirty="0" smtClean="0">
                <a:solidFill>
                  <a:schemeClr val="bg1"/>
                </a:solidFill>
                <a:latin typeface="Times New Roman" pitchFamily="18" charset="0"/>
                <a:cs typeface="Times New Roman" pitchFamily="18" charset="0"/>
                <a:hlinkClick r:id="rId4"/>
              </a:rPr>
              <a:t>http://catalog.alledu.ru/</a:t>
            </a:r>
            <a:r>
              <a:rPr lang="ru-RU" sz="1400" b="1" dirty="0" smtClean="0">
                <a:solidFill>
                  <a:schemeClr val="bg1"/>
                </a:solidFill>
                <a:latin typeface="Times New Roman" pitchFamily="18" charset="0"/>
                <a:cs typeface="Times New Roman" pitchFamily="18" charset="0"/>
              </a:rPr>
              <a:t>).</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Музеи, галереи и художественные каталоги</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Каталог Музеи России (http://www.museum.ru/).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Эрмитаж (http://www.hermitage.ru/).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Русский музей (http://www.rusmuseum.ru/).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 </a:t>
            </a:r>
            <a:br>
              <a:rPr lang="ru-RU" sz="1400" b="1" dirty="0" smtClean="0">
                <a:solidFill>
                  <a:schemeClr val="bg1"/>
                </a:solidFill>
                <a:latin typeface="Times New Roman" pitchFamily="18" charset="0"/>
                <a:cs typeface="Times New Roman" pitchFamily="18" charset="0"/>
              </a:rPr>
            </a:br>
            <a:r>
              <a:rPr lang="ru-RU" sz="1400" b="1" dirty="0" smtClean="0">
                <a:solidFill>
                  <a:schemeClr val="bg1"/>
                </a:solidFill>
                <a:latin typeface="Times New Roman" pitchFamily="18" charset="0"/>
                <a:cs typeface="Times New Roman" pitchFamily="18" charset="0"/>
              </a:rPr>
              <a:t>Музей им. Пушкина (http://www.museum.ru/gmii/).</a:t>
            </a:r>
            <a:endParaRPr lang="ru-RU" sz="14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39850"/>
          </a:xfrm>
        </p:spPr>
        <p:txBody>
          <a:bodyPr>
            <a:normAutofit/>
          </a:bodyPr>
          <a:lstStyle/>
          <a:p>
            <a:r>
              <a:rPr lang="ru-RU" sz="2000" b="1" dirty="0" smtClean="0">
                <a:latin typeface="Times New Roman" pitchFamily="18" charset="0"/>
                <a:cs typeface="Times New Roman" pitchFamily="18" charset="0"/>
              </a:rPr>
              <a:t>В живописном наброске художник может наметить основные цветовые пятна и отношения.</a:t>
            </a:r>
            <a:endParaRPr lang="ru-RU" sz="2000" b="1" dirty="0">
              <a:latin typeface="Times New Roman" pitchFamily="18" charset="0"/>
              <a:cs typeface="Times New Roman" pitchFamily="18" charset="0"/>
            </a:endParaRPr>
          </a:p>
        </p:txBody>
      </p:sp>
      <p:pic>
        <p:nvPicPr>
          <p:cNvPr id="3" name="Picture 3" descr="C:\Users\user\Desktop\i.jpg"/>
          <p:cNvPicPr>
            <a:picLocks noChangeAspect="1" noChangeArrowheads="1"/>
          </p:cNvPicPr>
          <p:nvPr/>
        </p:nvPicPr>
        <p:blipFill>
          <a:blip r:embed="rId2"/>
          <a:srcRect/>
          <a:stretch>
            <a:fillRect/>
          </a:stretch>
        </p:blipFill>
        <p:spPr bwMode="auto">
          <a:xfrm>
            <a:off x="1928794" y="1643050"/>
            <a:ext cx="5572164" cy="4812323"/>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8229600" cy="1143000"/>
          </a:xfrm>
        </p:spPr>
        <p:txBody>
          <a:bodyPr>
            <a:normAutofit/>
          </a:bodyPr>
          <a:lstStyle/>
          <a:p>
            <a:r>
              <a:rPr lang="ru-RU" sz="2000" b="1" dirty="0" smtClean="0">
                <a:latin typeface="Times New Roman" pitchFamily="18" charset="0"/>
                <a:cs typeface="Times New Roman" pitchFamily="18" charset="0"/>
              </a:rPr>
              <a:t>В графическом наброске художник запечатлевает главные особенности натуры, основные пропорции будущего произведения.</a:t>
            </a:r>
            <a:endParaRPr lang="ru-RU" sz="2000" b="1" dirty="0">
              <a:latin typeface="Times New Roman" pitchFamily="18" charset="0"/>
              <a:cs typeface="Times New Roman" pitchFamily="18" charset="0"/>
            </a:endParaRPr>
          </a:p>
        </p:txBody>
      </p:sp>
      <p:pic>
        <p:nvPicPr>
          <p:cNvPr id="3" name="Picture 4" descr="C:\Users\user\Desktop\sketcho.darovskih.jpg"/>
          <p:cNvPicPr>
            <a:picLocks noChangeAspect="1" noChangeArrowheads="1"/>
          </p:cNvPicPr>
          <p:nvPr/>
        </p:nvPicPr>
        <p:blipFill>
          <a:blip r:embed="rId2"/>
          <a:srcRect/>
          <a:stretch>
            <a:fillRect/>
          </a:stretch>
        </p:blipFill>
        <p:spPr bwMode="auto">
          <a:xfrm>
            <a:off x="3000364" y="1285860"/>
            <a:ext cx="3657932" cy="521497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b="1" dirty="0" smtClean="0">
                <a:latin typeface="Times New Roman" pitchFamily="18" charset="0"/>
                <a:cs typeface="Times New Roman" pitchFamily="18" charset="0"/>
              </a:rPr>
              <a:t>Скульптурный набросок охватывает общую пластическую идею, движение, выразительные черты.</a:t>
            </a:r>
            <a:endParaRPr lang="ru-RU" sz="2000" b="1" dirty="0">
              <a:latin typeface="Times New Roman" pitchFamily="18" charset="0"/>
              <a:cs typeface="Times New Roman" pitchFamily="18" charset="0"/>
            </a:endParaRPr>
          </a:p>
        </p:txBody>
      </p:sp>
      <p:pic>
        <p:nvPicPr>
          <p:cNvPr id="3" name="Picture 2" descr="C:\Users\user\Desktop\f1481613d0bdbde2ed1f9f7790014572.jpg"/>
          <p:cNvPicPr>
            <a:picLocks noChangeAspect="1" noChangeArrowheads="1"/>
          </p:cNvPicPr>
          <p:nvPr/>
        </p:nvPicPr>
        <p:blipFill>
          <a:blip r:embed="rId2"/>
          <a:srcRect/>
          <a:stretch>
            <a:fillRect/>
          </a:stretch>
        </p:blipFill>
        <p:spPr bwMode="auto">
          <a:xfrm>
            <a:off x="928662" y="1428736"/>
            <a:ext cx="7385752" cy="4929222"/>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258204" cy="3143272"/>
          </a:xfrm>
        </p:spPr>
        <p:txBody>
          <a:bodyPr>
            <a:noAutofit/>
          </a:bodyPr>
          <a:lstStyle/>
          <a:p>
            <a:r>
              <a:rPr lang="ru-RU" sz="1800" b="1" dirty="0">
                <a:latin typeface="Times New Roman" pitchFamily="18" charset="0"/>
                <a:cs typeface="Times New Roman" pitchFamily="18" charset="0"/>
              </a:rPr>
              <a:t>Ярким примером выполнения набросков линиями без тональной обработки формы служат многие наброски гениального художника XVII века X.Р. Рембрандта (1606-- 1669). Техника рисования великого мастера отличалась исключительным разнообразием.</a:t>
            </a:r>
            <a:br>
              <a:rPr lang="ru-RU" sz="1800" b="1" dirty="0">
                <a:latin typeface="Times New Roman" pitchFamily="18" charset="0"/>
                <a:cs typeface="Times New Roman" pitchFamily="18" charset="0"/>
              </a:rPr>
            </a:br>
            <a:r>
              <a:rPr lang="ru-RU" sz="1800" b="1" dirty="0">
                <a:latin typeface="Times New Roman" pitchFamily="18" charset="0"/>
                <a:cs typeface="Times New Roman" pitchFamily="18" charset="0"/>
              </a:rPr>
              <a:t>Наброски Рембрандта сделаны с максимальной быстротой. Об этом говорят свободно проведенные и оборванные штрихи и линии, непринужденная трактовка формы.</a:t>
            </a:r>
            <a:br>
              <a:rPr lang="ru-RU" sz="1800" b="1" dirty="0">
                <a:latin typeface="Times New Roman" pitchFamily="18" charset="0"/>
                <a:cs typeface="Times New Roman" pitchFamily="18" charset="0"/>
              </a:rPr>
            </a:br>
            <a:r>
              <a:rPr lang="ru-RU" sz="1800" b="1" dirty="0">
                <a:latin typeface="Times New Roman" pitchFamily="18" charset="0"/>
                <a:cs typeface="Times New Roman" pitchFamily="18" charset="0"/>
              </a:rPr>
              <a:t>В </a:t>
            </a:r>
            <a:r>
              <a:rPr lang="ru-RU" sz="1800" b="1" dirty="0">
                <a:solidFill>
                  <a:schemeClr val="bg1"/>
                </a:solidFill>
                <a:latin typeface="Times New Roman" pitchFamily="18" charset="0"/>
                <a:cs typeface="Times New Roman" pitchFamily="18" charset="0"/>
              </a:rPr>
              <a:t>«Набросках нищей с палкой» Рембрандт </a:t>
            </a:r>
            <a:r>
              <a:rPr lang="ru-RU" sz="1800" b="1" dirty="0">
                <a:latin typeface="Times New Roman" pitchFamily="18" charset="0"/>
                <a:cs typeface="Times New Roman" pitchFamily="18" charset="0"/>
              </a:rPr>
              <a:t>убедительно изображает старческий наклон головы, спины и всей пригибающейся к земле фигуры. Мастер не заостряет своего внимания на психологической характеристике лица старушки, он ищет выразительности в ее внешнем облике</a:t>
            </a:r>
            <a:r>
              <a:rPr lang="ru-RU" sz="1800" b="1" dirty="0" smtClean="0">
                <a:latin typeface="Times New Roman" pitchFamily="18" charset="0"/>
                <a:cs typeface="Times New Roman" pitchFamily="18" charset="0"/>
              </a:rPr>
              <a:t>.</a:t>
            </a:r>
            <a:r>
              <a:rPr lang="ru-RU" sz="1800" b="1" dirty="0">
                <a:latin typeface="Times New Roman" pitchFamily="18" charset="0"/>
                <a:cs typeface="Times New Roman" pitchFamily="18" charset="0"/>
              </a:rPr>
              <a:t> </a:t>
            </a:r>
            <a:r>
              <a:rPr lang="ru-RU" sz="1800" b="1" dirty="0" smtClean="0">
                <a:solidFill>
                  <a:schemeClr val="bg1"/>
                </a:solidFill>
                <a:latin typeface="Times New Roman" pitchFamily="18" charset="0"/>
                <a:cs typeface="Times New Roman" pitchFamily="18" charset="0"/>
              </a:rPr>
              <a:t/>
            </a:r>
            <a:br>
              <a:rPr lang="ru-RU" sz="1800" b="1" dirty="0" smtClean="0">
                <a:solidFill>
                  <a:schemeClr val="bg1"/>
                </a:solidFill>
                <a:latin typeface="Times New Roman" pitchFamily="18" charset="0"/>
                <a:cs typeface="Times New Roman" pitchFamily="18" charset="0"/>
              </a:rPr>
            </a:br>
            <a:r>
              <a:rPr lang="ru-RU" sz="1800" b="1" dirty="0">
                <a:latin typeface="Times New Roman" pitchFamily="18" charset="0"/>
                <a:cs typeface="Times New Roman" pitchFamily="18" charset="0"/>
              </a:rPr>
              <a:t/>
            </a:r>
            <a:br>
              <a:rPr lang="ru-RU" sz="1800" b="1" dirty="0">
                <a:latin typeface="Times New Roman" pitchFamily="18" charset="0"/>
                <a:cs typeface="Times New Roman" pitchFamily="18" charset="0"/>
              </a:rPr>
            </a:br>
            <a:endParaRPr lang="ru-RU" sz="1800" b="1" dirty="0">
              <a:latin typeface="Times New Roman" pitchFamily="18" charset="0"/>
              <a:cs typeface="Times New Roman" pitchFamily="18" charset="0"/>
            </a:endParaRPr>
          </a:p>
        </p:txBody>
      </p:sp>
      <p:pic>
        <p:nvPicPr>
          <p:cNvPr id="2050" name="Picture 2" descr="C:\Users\user\Desktop\9_3.jpg"/>
          <p:cNvPicPr>
            <a:picLocks noChangeAspect="1" noChangeArrowheads="1"/>
          </p:cNvPicPr>
          <p:nvPr/>
        </p:nvPicPr>
        <p:blipFill>
          <a:blip r:embed="rId2"/>
          <a:srcRect/>
          <a:stretch>
            <a:fillRect/>
          </a:stretch>
        </p:blipFill>
        <p:spPr bwMode="auto">
          <a:xfrm>
            <a:off x="1857356" y="3357562"/>
            <a:ext cx="6000792" cy="329455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225668"/>
          </a:xfrm>
        </p:spPr>
        <p:txBody>
          <a:bodyPr>
            <a:normAutofit/>
          </a:bodyPr>
          <a:lstStyle/>
          <a:p>
            <a:r>
              <a:rPr lang="ru-RU" sz="2000" b="1" dirty="0" smtClean="0">
                <a:latin typeface="Times New Roman" pitchFamily="18" charset="0"/>
                <a:cs typeface="Times New Roman" pitchFamily="18" charset="0"/>
              </a:rPr>
              <a:t>Рембрандту удается с удивительной точностью передать состояние старости. Художник, изображая угловатые формы тела старого человека со специфическим наклоном головы и спины, показывая, как старческие дрожащие руки держат палку, с большой выразительностью и теплотой передает свое чувство любви к простому человеку, чувство уважения к нему.</a:t>
            </a:r>
            <a:endParaRPr lang="ru-RU" sz="2000" dirty="0"/>
          </a:p>
        </p:txBody>
      </p:sp>
      <p:pic>
        <p:nvPicPr>
          <p:cNvPr id="3" name="Picture 2" descr="C:\Users\user\Desktop\9_3.jpg"/>
          <p:cNvPicPr>
            <a:picLocks noChangeAspect="1" noChangeArrowheads="1"/>
          </p:cNvPicPr>
          <p:nvPr/>
        </p:nvPicPr>
        <p:blipFill>
          <a:blip r:embed="rId2"/>
          <a:srcRect/>
          <a:stretch>
            <a:fillRect/>
          </a:stretch>
        </p:blipFill>
        <p:spPr bwMode="auto">
          <a:xfrm>
            <a:off x="1071537" y="2500306"/>
            <a:ext cx="7416796" cy="407196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429684" cy="2940048"/>
          </a:xfrm>
        </p:spPr>
        <p:txBody>
          <a:bodyPr>
            <a:noAutofit/>
          </a:bodyPr>
          <a:lstStyle/>
          <a:p>
            <a:pPr algn="l"/>
            <a:r>
              <a:rPr lang="ru-RU" sz="1800" b="1" dirty="0">
                <a:latin typeface="Times New Roman" pitchFamily="18" charset="0"/>
                <a:cs typeface="Times New Roman" pitchFamily="18" charset="0"/>
              </a:rPr>
              <a:t>Не менее яркие примеры наброска одними линиями мы находим в рисунках величайшего из рисовальщиков Франции XIX века -- Ж. О. Д. </a:t>
            </a:r>
            <a:r>
              <a:rPr lang="ru-RU" sz="1800" b="1" dirty="0" err="1">
                <a:latin typeface="Times New Roman" pitchFamily="18" charset="0"/>
                <a:cs typeface="Times New Roman" pitchFamily="18" charset="0"/>
              </a:rPr>
              <a:t>Энгра</a:t>
            </a:r>
            <a:r>
              <a:rPr lang="ru-RU" sz="1800" b="1" dirty="0">
                <a:latin typeface="Times New Roman" pitchFamily="18" charset="0"/>
                <a:cs typeface="Times New Roman" pitchFamily="18" charset="0"/>
              </a:rPr>
              <a:t> (1780-- 1867). </a:t>
            </a:r>
            <a:r>
              <a:rPr lang="ru-RU" sz="1800" b="1" dirty="0" err="1">
                <a:latin typeface="Times New Roman" pitchFamily="18" charset="0"/>
                <a:cs typeface="Times New Roman" pitchFamily="18" charset="0"/>
              </a:rPr>
              <a:t>Энгр</a:t>
            </a:r>
            <a:r>
              <a:rPr lang="ru-RU" sz="1800" b="1" dirty="0">
                <a:latin typeface="Times New Roman" pitchFamily="18" charset="0"/>
                <a:cs typeface="Times New Roman" pitchFamily="18" charset="0"/>
              </a:rPr>
              <a:t> выполнял свои наброски и зарисовки невероятно быстро. В каждом из его набросков чувствуется стремление художника с абсолютной точностью передать форму, конструктивное построение предметов, как можно вернее изобразить разнообразные движения модели. Он изучает наклон тела, поворот головы, динамику рук, ног. Придавая исключительное значение передаче движения,</a:t>
            </a:r>
            <a:r>
              <a:rPr lang="ru-RU" sz="1800" b="1" dirty="0">
                <a:solidFill>
                  <a:schemeClr val="bg1"/>
                </a:solidFill>
                <a:latin typeface="Times New Roman" pitchFamily="18" charset="0"/>
                <a:cs typeface="Times New Roman" pitchFamily="18" charset="0"/>
              </a:rPr>
              <a:t> </a:t>
            </a:r>
            <a:r>
              <a:rPr lang="ru-RU" sz="1800" b="1" dirty="0" err="1">
                <a:solidFill>
                  <a:schemeClr val="bg1"/>
                </a:solidFill>
                <a:latin typeface="Times New Roman" pitchFamily="18" charset="0"/>
                <a:cs typeface="Times New Roman" pitchFamily="18" charset="0"/>
              </a:rPr>
              <a:t>Энгр</a:t>
            </a:r>
            <a:r>
              <a:rPr lang="ru-RU" sz="1800" b="1" dirty="0">
                <a:solidFill>
                  <a:schemeClr val="bg1"/>
                </a:solidFill>
                <a:latin typeface="Times New Roman" pitchFamily="18" charset="0"/>
                <a:cs typeface="Times New Roman" pitchFamily="18" charset="0"/>
              </a:rPr>
              <a:t> </a:t>
            </a:r>
            <a:r>
              <a:rPr lang="ru-RU" sz="1800" b="1" dirty="0">
                <a:latin typeface="Times New Roman" pitchFamily="18" charset="0"/>
                <a:cs typeface="Times New Roman" pitchFamily="18" charset="0"/>
              </a:rPr>
              <a:t>писал: «Делая набросок фигуры, постарайтесь прежде всего определить и хорошо охарактеризовать ее движение. Я буду постоянно вам повторять: движение -- это жизнь</a:t>
            </a:r>
            <a:r>
              <a:rPr lang="ru-RU" sz="1800" b="1" dirty="0" smtClean="0">
                <a:latin typeface="Times New Roman" pitchFamily="18" charset="0"/>
                <a:cs typeface="Times New Roman" pitchFamily="18" charset="0"/>
              </a:rPr>
              <a:t>».</a:t>
            </a:r>
            <a:br>
              <a:rPr lang="ru-RU" sz="1800" b="1" dirty="0" smtClean="0">
                <a:latin typeface="Times New Roman" pitchFamily="18" charset="0"/>
                <a:cs typeface="Times New Roman" pitchFamily="18" charset="0"/>
              </a:rPr>
            </a:br>
            <a:r>
              <a:rPr lang="ru-RU" sz="1800" b="1" i="1" dirty="0" smtClean="0">
                <a:solidFill>
                  <a:schemeClr val="bg1"/>
                </a:solidFill>
                <a:latin typeface="Times New Roman" pitchFamily="18" charset="0"/>
                <a:cs typeface="Times New Roman" pitchFamily="18" charset="0"/>
              </a:rPr>
              <a:t>               </a:t>
            </a:r>
            <a:r>
              <a:rPr lang="en-US" sz="1800" b="1" i="1" dirty="0" smtClean="0">
                <a:solidFill>
                  <a:schemeClr val="bg1"/>
                </a:solidFill>
                <a:latin typeface="Times New Roman" pitchFamily="18" charset="0"/>
                <a:cs typeface="Times New Roman" pitchFamily="18" charset="0"/>
              </a:rPr>
              <a:t>“</a:t>
            </a:r>
            <a:r>
              <a:rPr lang="ru-RU" sz="1800" b="1" i="1" dirty="0" smtClean="0">
                <a:solidFill>
                  <a:schemeClr val="bg1"/>
                </a:solidFill>
                <a:latin typeface="Times New Roman" pitchFamily="18" charset="0"/>
                <a:cs typeface="Times New Roman" pitchFamily="18" charset="0"/>
              </a:rPr>
              <a:t>Одалиске</a:t>
            </a:r>
            <a:r>
              <a:rPr lang="en-US" sz="1800" b="1" i="1" dirty="0" smtClean="0">
                <a:solidFill>
                  <a:schemeClr val="bg1"/>
                </a:solidFill>
                <a:latin typeface="Times New Roman" pitchFamily="18" charset="0"/>
                <a:cs typeface="Times New Roman" pitchFamily="18" charset="0"/>
              </a:rPr>
              <a:t>”</a:t>
            </a:r>
            <a:r>
              <a:rPr lang="ru-RU" sz="1800" b="1" i="1" dirty="0" smtClean="0">
                <a:solidFill>
                  <a:schemeClr val="bg1"/>
                </a:solidFill>
                <a:latin typeface="Times New Roman" pitchFamily="18" charset="0"/>
                <a:cs typeface="Times New Roman" pitchFamily="18" charset="0"/>
              </a:rPr>
              <a:t>                                                      </a:t>
            </a:r>
            <a:r>
              <a:rPr lang="en-US" sz="1800" b="1" i="1" dirty="0" smtClean="0">
                <a:solidFill>
                  <a:schemeClr val="bg1"/>
                </a:solidFill>
                <a:latin typeface="Times New Roman" pitchFamily="18" charset="0"/>
                <a:cs typeface="Times New Roman" pitchFamily="18" charset="0"/>
              </a:rPr>
              <a:t>“</a:t>
            </a:r>
            <a:r>
              <a:rPr lang="ru-RU" sz="1800" b="1" i="1" dirty="0" smtClean="0">
                <a:solidFill>
                  <a:schemeClr val="bg1"/>
                </a:solidFill>
                <a:latin typeface="Times New Roman" pitchFamily="18" charset="0"/>
                <a:cs typeface="Times New Roman" pitchFamily="18" charset="0"/>
              </a:rPr>
              <a:t>Франческа и </a:t>
            </a:r>
            <a:r>
              <a:rPr lang="ru-RU" sz="1800" b="1" i="1" dirty="0" err="1">
                <a:solidFill>
                  <a:schemeClr val="bg1"/>
                </a:solidFill>
                <a:latin typeface="Times New Roman" pitchFamily="18" charset="0"/>
                <a:cs typeface="Times New Roman" pitchFamily="18" charset="0"/>
              </a:rPr>
              <a:t>П</a:t>
            </a:r>
            <a:r>
              <a:rPr lang="ru-RU" sz="1800" b="1" i="1" dirty="0" err="1" smtClean="0">
                <a:solidFill>
                  <a:schemeClr val="bg1"/>
                </a:solidFill>
                <a:latin typeface="Times New Roman" pitchFamily="18" charset="0"/>
                <a:cs typeface="Times New Roman" pitchFamily="18" charset="0"/>
              </a:rPr>
              <a:t>аоло</a:t>
            </a:r>
            <a:r>
              <a:rPr lang="en-US" sz="1800" b="1" i="1" dirty="0" smtClean="0">
                <a:solidFill>
                  <a:schemeClr val="bg1"/>
                </a:solidFill>
                <a:latin typeface="Times New Roman" pitchFamily="18" charset="0"/>
                <a:cs typeface="Times New Roman" pitchFamily="18" charset="0"/>
              </a:rPr>
              <a:t>”</a:t>
            </a:r>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endParaRPr lang="ru-RU" sz="1800" b="1" dirty="0">
              <a:latin typeface="Times New Roman" pitchFamily="18" charset="0"/>
              <a:cs typeface="Times New Roman" pitchFamily="18" charset="0"/>
            </a:endParaRPr>
          </a:p>
        </p:txBody>
      </p:sp>
      <p:pic>
        <p:nvPicPr>
          <p:cNvPr id="3074" name="Picture 2" descr="C:\Users\user\Desktop\Энгр Одалиски.jpg"/>
          <p:cNvPicPr>
            <a:picLocks noChangeAspect="1" noChangeArrowheads="1"/>
          </p:cNvPicPr>
          <p:nvPr/>
        </p:nvPicPr>
        <p:blipFill>
          <a:blip r:embed="rId2"/>
          <a:srcRect/>
          <a:stretch>
            <a:fillRect/>
          </a:stretch>
        </p:blipFill>
        <p:spPr bwMode="auto">
          <a:xfrm>
            <a:off x="1000100" y="3286124"/>
            <a:ext cx="2500330" cy="3345906"/>
          </a:xfrm>
          <a:prstGeom prst="rect">
            <a:avLst/>
          </a:prstGeom>
          <a:noFill/>
        </p:spPr>
      </p:pic>
      <p:pic>
        <p:nvPicPr>
          <p:cNvPr id="3075" name="Picture 3" descr="C:\Users\user\Desktop\Ingres_sketch.jpg"/>
          <p:cNvPicPr>
            <a:picLocks noChangeAspect="1" noChangeArrowheads="1"/>
          </p:cNvPicPr>
          <p:nvPr/>
        </p:nvPicPr>
        <p:blipFill>
          <a:blip r:embed="rId3"/>
          <a:srcRect/>
          <a:stretch>
            <a:fillRect/>
          </a:stretch>
        </p:blipFill>
        <p:spPr bwMode="auto">
          <a:xfrm>
            <a:off x="5214942" y="3214686"/>
            <a:ext cx="2571768" cy="3463661"/>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114800" cy="6011882"/>
          </a:xfrm>
        </p:spPr>
        <p:txBody>
          <a:bodyPr>
            <a:noAutofit/>
          </a:bodyPr>
          <a:lstStyle/>
          <a:p>
            <a:pPr algn="l"/>
            <a:r>
              <a:rPr lang="ru-RU" sz="1800" b="1" dirty="0">
                <a:latin typeface="Times New Roman" pitchFamily="18" charset="0"/>
                <a:cs typeface="Times New Roman" pitchFamily="18" charset="0"/>
              </a:rPr>
              <a:t>Ярким примером контурно-линеарного </a:t>
            </a:r>
            <a:r>
              <a:rPr lang="ru-RU" sz="1800" b="1" dirty="0" smtClean="0">
                <a:latin typeface="Times New Roman" pitchFamily="18" charset="0"/>
                <a:cs typeface="Times New Roman" pitchFamily="18" charset="0"/>
              </a:rPr>
              <a:t>наброска </a:t>
            </a:r>
            <a:r>
              <a:rPr lang="ru-RU" sz="1800" b="1" dirty="0">
                <a:latin typeface="Times New Roman" pitchFamily="18" charset="0"/>
                <a:cs typeface="Times New Roman" pitchFamily="18" charset="0"/>
              </a:rPr>
              <a:t>является </a:t>
            </a:r>
            <a:r>
              <a:rPr lang="ru-RU" sz="1800" b="1" dirty="0">
                <a:solidFill>
                  <a:schemeClr val="bg1"/>
                </a:solidFill>
                <a:latin typeface="Times New Roman" pitchFamily="18" charset="0"/>
                <a:cs typeface="Times New Roman" pitchFamily="18" charset="0"/>
              </a:rPr>
              <a:t>«Женский портрет» А. </a:t>
            </a:r>
            <a:r>
              <a:rPr lang="ru-RU" sz="1800" b="1" dirty="0" err="1">
                <a:solidFill>
                  <a:schemeClr val="bg1"/>
                </a:solidFill>
                <a:latin typeface="Times New Roman" pitchFamily="18" charset="0"/>
                <a:cs typeface="Times New Roman" pitchFamily="18" charset="0"/>
              </a:rPr>
              <a:t>Матисса</a:t>
            </a:r>
            <a:r>
              <a:rPr lang="ru-RU" sz="1800" b="1" dirty="0">
                <a:solidFill>
                  <a:schemeClr val="bg1"/>
                </a:solidFill>
                <a:latin typeface="Times New Roman" pitchFamily="18" charset="0"/>
                <a:cs typeface="Times New Roman" pitchFamily="18" charset="0"/>
              </a:rPr>
              <a:t> </a:t>
            </a:r>
            <a:r>
              <a:rPr lang="ru-RU" sz="1800" b="1" dirty="0">
                <a:latin typeface="Times New Roman" pitchFamily="18" charset="0"/>
                <a:cs typeface="Times New Roman" pitchFamily="18" charset="0"/>
              </a:rPr>
              <a:t>(1869-- 1954). Для </a:t>
            </a:r>
            <a:r>
              <a:rPr lang="ru-RU" sz="1800" b="1" dirty="0" err="1">
                <a:latin typeface="Times New Roman" pitchFamily="18" charset="0"/>
                <a:cs typeface="Times New Roman" pitchFamily="18" charset="0"/>
              </a:rPr>
              <a:t>Матисса</a:t>
            </a:r>
            <a:r>
              <a:rPr lang="ru-RU" sz="1800" b="1" dirty="0">
                <a:latin typeface="Times New Roman" pitchFamily="18" charset="0"/>
                <a:cs typeface="Times New Roman" pitchFamily="18" charset="0"/>
              </a:rPr>
              <a:t> характерно то, что линейный рисунок в его творчестве выполняет не подсобную роль, а самостоятельную, являясь равноправной частью всего его творчества. Отсюда серьезное и ответственное отношение к наброскам, выработка своего индивидуального метода рисования. Выполнив с натуры тщательно проработанный реалистический рисунок, </a:t>
            </a:r>
            <a:r>
              <a:rPr lang="ru-RU" sz="1800" b="1" dirty="0" err="1">
                <a:latin typeface="Times New Roman" pitchFamily="18" charset="0"/>
                <a:cs typeface="Times New Roman" pitchFamily="18" charset="0"/>
              </a:rPr>
              <a:t>Матисс</a:t>
            </a:r>
            <a:r>
              <a:rPr lang="ru-RU" sz="1800" b="1" dirty="0">
                <a:latin typeface="Times New Roman" pitchFamily="18" charset="0"/>
                <a:cs typeface="Times New Roman" pitchFamily="18" charset="0"/>
              </a:rPr>
              <a:t> начинает делать с него другой, уже обобщенный рисунок, и так много раз. В итоге линия, очень точная и цельная, охватывает контур и обозначает основные, самые главные и характерные формы внутри очертания головы, </a:t>
            </a:r>
            <a:r>
              <a:rPr lang="ru-RU" sz="1800" b="1" dirty="0" smtClean="0">
                <a:latin typeface="Times New Roman" pitchFamily="18" charset="0"/>
                <a:cs typeface="Times New Roman" pitchFamily="18" charset="0"/>
              </a:rPr>
              <a:t>фигуры.</a:t>
            </a:r>
            <a:endParaRPr lang="ru-RU" sz="1800" b="1" dirty="0">
              <a:latin typeface="Times New Roman" pitchFamily="18" charset="0"/>
              <a:cs typeface="Times New Roman" pitchFamily="18" charset="0"/>
            </a:endParaRPr>
          </a:p>
        </p:txBody>
      </p:sp>
      <p:pic>
        <p:nvPicPr>
          <p:cNvPr id="4098" name="Picture 2" descr="C:\Users\user\Desktop\matiss.jpg"/>
          <p:cNvPicPr>
            <a:picLocks noChangeAspect="1" noChangeArrowheads="1"/>
          </p:cNvPicPr>
          <p:nvPr/>
        </p:nvPicPr>
        <p:blipFill>
          <a:blip r:embed="rId2"/>
          <a:srcRect/>
          <a:stretch>
            <a:fillRect/>
          </a:stretch>
        </p:blipFill>
        <p:spPr bwMode="auto">
          <a:xfrm>
            <a:off x="4374634" y="428604"/>
            <a:ext cx="4526488" cy="5643602"/>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TotalTime>
  <Words>952</Words>
  <Application>Microsoft Office PowerPoint</Application>
  <PresentationFormat>Экран (4:3)</PresentationFormat>
  <Paragraphs>20</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7 класс. I четверть. Изображение фигуры человека и образ человека.  Урок 6 -7. Набросок фигуры человека с натуры.    Приложение к урок.  “ Быстрый рисунок!”.  </vt:lpstr>
      <vt:lpstr>Набросок – это небольшое  графическое, живописное или скульптурное произведение, созданное художником в быстрой, беглой манере. Он предназначен для быстрого запечатления на холсте каких либо замыслов или наблюдений.</vt:lpstr>
      <vt:lpstr>В живописном наброске художник может наметить основные цветовые пятна и отношения.</vt:lpstr>
      <vt:lpstr>В графическом наброске художник запечатлевает главные особенности натуры, основные пропорции будущего произведения.</vt:lpstr>
      <vt:lpstr>Скульптурный набросок охватывает общую пластическую идею, движение, выразительные черты.</vt:lpstr>
      <vt:lpstr>Ярким примером выполнения набросков линиями без тональной обработки формы служат многие наброски гениального художника XVII века X.Р. Рембрандта (1606-- 1669). Техника рисования великого мастера отличалась исключительным разнообразием. Наброски Рембрандта сделаны с максимальной быстротой. Об этом говорят свободно проведенные и оборванные штрихи и линии, непринужденная трактовка формы. В «Набросках нищей с палкой» Рембрандт убедительно изображает старческий наклон головы, спины и всей пригибающейся к земле фигуры. Мастер не заостряет своего внимания на психологической характеристике лица старушки, он ищет выразительности в ее внешнем облике.   </vt:lpstr>
      <vt:lpstr>Рембрандту удается с удивительной точностью передать состояние старости. Художник, изображая угловатые формы тела старого человека со специфическим наклоном головы и спины, показывая, как старческие дрожащие руки держат палку, с большой выразительностью и теплотой передает свое чувство любви к простому человеку, чувство уважения к нему.</vt:lpstr>
      <vt:lpstr>Не менее яркие примеры наброска одними линиями мы находим в рисунках величайшего из рисовальщиков Франции XIX века -- Ж. О. Д. Энгра (1780-- 1867). Энгр выполнял свои наброски и зарисовки невероятно быстро. В каждом из его набросков чувствуется стремление художника с абсолютной точностью передать форму, конструктивное построение предметов, как можно вернее изобразить разнообразные движения модели. Он изучает наклон тела, поворот головы, динамику рук, ног. Придавая исключительное значение передаче движения, Энгр писал: «Делая набросок фигуры, постарайтесь прежде всего определить и хорошо охарактеризовать ее движение. Я буду постоянно вам повторять: движение -- это жизнь».                “Одалиске”                                                      “Франческа и Паоло” </vt:lpstr>
      <vt:lpstr>Ярким примером контурно-линеарного наброска является «Женский портрет» А. Матисса (1869-- 1954). Для Матисса характерно то, что линейный рисунок в его творчестве выполняет не подсобную роль, а самостоятельную, являясь равноправной частью всего его творчества. Отсюда серьезное и ответственное отношение к наброскам, выработка своего индивидуального метода рисования. Выполнив с натуры тщательно проработанный реалистический рисунок, Матисс начинает делать с него другой, уже обобщенный рисунок, и так много раз. В итоге линия, очень точная и цельная, охватывает контур и обозначает основные, самые главные и характерные формы внутри очертания головы, фигуры.</vt:lpstr>
      <vt:lpstr>Образцом мастерского сочетания линий и штрихов в наброске можно считать многие рисунки Ван Гога (1853 -- 1890). Как правило, в его рисунках мы видим четко выраженные штрихи, подчеркивающие направление и пластику формы, фактуру изображаемых объектов, их тональные контрасты в сочетании с гибкими, иногда охватывающими весь абрис объекта линиями.       “Из писем.”                                             “Селянин в поле”</vt:lpstr>
      <vt:lpstr>Особый интерес представляет изучение набросков и зарисовок выдающегося рисовальщика В.А. Серова (1865- 1911). Об исключительной выразительности «серовской» линии, проведенной с помощью графитного карандаша, свидетельствует набросок «Портрет скрипача Изаи».   </vt:lpstr>
      <vt:lpstr>Художник начинает набросок слабыми, дрожащими, как звук скрипки, линиями, едва касаясь карандашом плоскости листа бумаги. Эти первоначальные, почти незаметные линии хорошо видны на рисунке -- левая и правая кисти рук, нос, губы, подбородок. Такое начало в данном случае, очевидно, объясняется подвижностью модели и трудностью сразу же более уверенно наметить на рисунке пространственное расположение объемных масс, а также тем, что у художника в этот момент преобладают элементы воображения над элементами непосредственного восприятия. Он буквально с первого взгляда запечатлел образ объекта изображения и стремится перенести его на бумагу. </vt:lpstr>
      <vt:lpstr>Следующий этап работы характеризуется более конкретной прорисовкой всего наброска. Образ играющего на скрипке Изаи, запечатленный в зрительной памяти художника при первом взгляде на музыканта и перенесенный на плоскость листа бумаги при доминирующем значении элементов воображения, оказывается уже недостаточным. И дальнейшая конкретизация образа протекает под решающим влиянием элементов восприятия. В наброске каждый штрих становится более уверенным и точным. В сущности, это линия, иногда еле видимая и прерывистая, иногда широкая, с сильным нажимом на карандаш и очень напряженная. </vt:lpstr>
      <vt:lpstr>О широких возможностях линейного наброска в изучении и передаче быстрого движения, мгновенных, почти неуловимых прыжков, поворотов свидетельствуют многочисленные наброски замечательного художника А.А. Дейнеки (1899-- 1969).  Перед вами  “Набросок с натуры”</vt:lpstr>
      <vt:lpstr>Как правило, наброски А.А. Дейнеки линейные, очень выразительные, энергично намеченные простым карандашом. Силуэтный абрис фигуры помогает восприятию пропорциональности целого, гармонии общего и относительной плавности строения фигуры. “Солдат в иностранной форме”</vt:lpstr>
      <vt:lpstr>  «Наброски борцов» выполнены более динамично. Дейнеке важно было передать экспрессивность движений борющихся людей в самый решающий момент схватки -- когда один из них бросает на ковер другого. Линии очерчивают объемную массу по ее внешнему касанию с пространством. Сама по себе линия, то почти незаметная, то проведенная с силой, акцентирует внимание зрителя на напряжении мышц, общем расположении форм в пространстве.</vt:lpstr>
      <vt:lpstr>Набросок начинают с того, что обозначают общее движение и расположение форм одной, двумя и более вспомогательными линиями, проходящими, как правило, посередине объемной формы или по ее внешнему контуру, и тут же начинается прорисовка этой формы общими линиями. В таких набросках и зарисовках возможна последующая моделировка объема штрихами или растушевкой. Например, на одном из рисунков Микеланджело мы видим набросок мужского торса для фигуры раба на фреске потолка Сикстинской капеллы в Ватикане. Художник акцентирует свое внимание на изображении поворота торса и в соответствии с этим движением -- на работе мускулов. Его не интересует психологическое состояние изображаемого, он лишь намечает общими, еле заметными линиями голову, причем направление головы намечает вспомогательной прямой линией, которая скорее служит ориентиром для более правильного определения наклона торса.</vt:lpstr>
      <vt:lpstr>К разновидности набросков «схемой» можно отнести и своеобразные наброски Ж. Калло (1592 -- 1635) -- мастера, который изучал жизнь бродяг, нищих, актеров, цыган, солдат, светских щеголей. Художник рисует необычайно быстро. Техника Калло -- сангина или перо -- приспособлена выполнять рисунок как можно быстрее, метко улавливая встреченное случайно в толпе движение, естественную позу. В набросках Калло законченность совершенно отсутствует. Часто вместо ноги или руки мастер проводит одну черту сангиной, вместо лица дает пятнышко. Иногда, чтобы как можно точнее уловить быстроизменяющееся движение модели, на лист бумаги молниеносно набрасывается схема движения в виде черточек или отрезков прямых линий. “Из дневника Фриды Калло”  </vt:lpstr>
      <vt:lpstr>Набросок может быть выполнен с натуры, по памяти или быть плодом воображения художника.</vt:lpstr>
      <vt:lpstr>Литература  Неменский Б.М. Педагогика искусства. Просвещение. 2007  Кора Д. Энциклопедия (детская). Росмэн, 2010   Платонова Н.И., Синюков В.Д. Энциклопедический словарь юного художника. М.:      Интернет – ресурсы: Федеральный портал «Российское образование» (http://www.edu.ru/).   Сетевое объединение методистов «СОМ» (один из проектов Федерации Интернет-образования) (http://som.fio.ru/).   Портал «Все образование» (http://catalog.alledu.ru/).     Музеи, галереи и художественные каталоги Каталог Музеи России (http://www.museum.ru/).    Эрмитаж (http://www.hermitage.ru/).    Русский музей (http://www.rusmuseum.ru/).    Музей им. Пушкина (http://www.museum.ru/gmii/).</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класс. I четверть. Изображение фигуры человека и образ человека.  Урок 4. Набросок фигуры человека с натуры.    Приложение к урок.  “ Скульптура в искусстве античности.”.  </dc:title>
  <dc:creator>Клочкова</dc:creator>
  <cp:lastModifiedBy>Клочкова</cp:lastModifiedBy>
  <cp:revision>28</cp:revision>
  <dcterms:created xsi:type="dcterms:W3CDTF">2013-03-26T14:33:22Z</dcterms:created>
  <dcterms:modified xsi:type="dcterms:W3CDTF">2013-03-26T17:52:50Z</dcterms:modified>
</cp:coreProperties>
</file>